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21"/>
  </p:notesMasterIdLst>
  <p:sldIdLst>
    <p:sldId id="257" r:id="rId2"/>
    <p:sldId id="258" r:id="rId3"/>
    <p:sldId id="276" r:id="rId4"/>
    <p:sldId id="259" r:id="rId5"/>
    <p:sldId id="277" r:id="rId6"/>
    <p:sldId id="278" r:id="rId7"/>
    <p:sldId id="280" r:id="rId8"/>
    <p:sldId id="281" r:id="rId9"/>
    <p:sldId id="282" r:id="rId10"/>
    <p:sldId id="283" r:id="rId11"/>
    <p:sldId id="284" r:id="rId12"/>
    <p:sldId id="285" r:id="rId13"/>
    <p:sldId id="286" r:id="rId14"/>
    <p:sldId id="287" r:id="rId15"/>
    <p:sldId id="288" r:id="rId16"/>
    <p:sldId id="289" r:id="rId17"/>
    <p:sldId id="290" r:id="rId18"/>
    <p:sldId id="275" r:id="rId19"/>
    <p:sldId id="272" r:id="rId20"/>
  </p:sldIdLst>
  <p:sldSz cx="9144000" cy="6858000" type="screen4x3"/>
  <p:notesSz cx="6797675" cy="992822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6"/>
    <a:srgbClr val="C00000"/>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103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8612260775333"/>
          <c:y val="5.2623212295123643E-2"/>
          <c:w val="0.66647338907534615"/>
          <c:h val="0.72946378552247781"/>
        </c:manualLayout>
      </c:layout>
      <c:pieChart>
        <c:varyColors val="1"/>
        <c:ser>
          <c:idx val="0"/>
          <c:order val="0"/>
          <c:tx>
            <c:strRef>
              <c:f>Sheet1!$B$1</c:f>
              <c:strCache>
                <c:ptCount val="1"/>
                <c:pt idx="0">
                  <c:v>Sales</c:v>
                </c:pt>
              </c:strCache>
            </c:strRef>
          </c:tx>
          <c:dPt>
            <c:idx val="0"/>
            <c:bubble3D val="0"/>
            <c:spPr>
              <a:solidFill>
                <a:srgbClr val="7F20E8"/>
              </a:solidFill>
              <a:ln>
                <a:noFill/>
              </a:ln>
              <a:effectLst/>
            </c:spPr>
            <c:extLst>
              <c:ext xmlns:c16="http://schemas.microsoft.com/office/drawing/2014/chart" uri="{C3380CC4-5D6E-409C-BE32-E72D297353CC}">
                <c16:uniqueId val="{00000001-71B6-4709-8CE3-D186187B943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1B6-4709-8CE3-D186187B943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71B6-4709-8CE3-D186187B943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71B6-4709-8CE3-D186187B943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71B6-4709-8CE3-D186187B943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71B6-4709-8CE3-D186187B9436}"/>
              </c:ext>
            </c:extLst>
          </c:dPt>
          <c:dLbls>
            <c:dLbl>
              <c:idx val="0"/>
              <c:layout>
                <c:manualLayout>
                  <c:x val="5.8391501737958346E-2"/>
                  <c:y val="-3.0591396929837071E-3"/>
                </c:manualLayout>
              </c:layout>
              <c:tx>
                <c:rich>
                  <a:bodyPr/>
                  <a:lstStyle/>
                  <a:p>
                    <a:r>
                      <a:rPr lang="en-US"/>
                      <a:t>8</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B6-4709-8CE3-D186187B9436}"/>
                </c:ext>
              </c:extLst>
            </c:dLbl>
            <c:dLbl>
              <c:idx val="1"/>
              <c:layout>
                <c:manualLayout>
                  <c:x val="7.4571027626104014E-2"/>
                  <c:y val="3.8407170749757621E-2"/>
                </c:manualLayout>
              </c:layout>
              <c:tx>
                <c:rich>
                  <a:bodyPr/>
                  <a:lstStyle/>
                  <a:p>
                    <a:r>
                      <a:rPr lang="en-US"/>
                      <a:t>10</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B6-4709-8CE3-D186187B9436}"/>
                </c:ext>
              </c:extLst>
            </c:dLbl>
            <c:dLbl>
              <c:idx val="2"/>
              <c:layout>
                <c:manualLayout>
                  <c:x val="1.2994297996271693E-3"/>
                  <c:y val="-2.1328680725095812E-2"/>
                </c:manualLayout>
              </c:layout>
              <c:tx>
                <c:rich>
                  <a:bodyPr/>
                  <a:lstStyle/>
                  <a:p>
                    <a:r>
                      <a:rPr lang="en-US"/>
                      <a:t>14</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B6-4709-8CE3-D186187B9436}"/>
                </c:ext>
              </c:extLst>
            </c:dLbl>
            <c:dLbl>
              <c:idx val="3"/>
              <c:layout>
                <c:manualLayout>
                  <c:x val="3.8610063403863915E-2"/>
                  <c:y val="2.2252725104032513E-2"/>
                </c:manualLayout>
              </c:layout>
              <c:tx>
                <c:rich>
                  <a:bodyPr/>
                  <a:lstStyle/>
                  <a:p>
                    <a:r>
                      <a:rPr lang="en-US"/>
                      <a:t>2</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B6-4709-8CE3-D186187B9436}"/>
                </c:ext>
              </c:extLst>
            </c:dLbl>
            <c:dLbl>
              <c:idx val="4"/>
              <c:layout>
                <c:manualLayout>
                  <c:x val="-0.1400116722037234"/>
                  <c:y val="-6.1904771748635221E-2"/>
                </c:manualLayout>
              </c:layout>
              <c:tx>
                <c:rich>
                  <a:bodyPr/>
                  <a:lstStyle/>
                  <a:p>
                    <a:r>
                      <a:rPr lang="en-US"/>
                      <a:t>29</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B6-4709-8CE3-D186187B9436}"/>
                </c:ext>
              </c:extLst>
            </c:dLbl>
            <c:dLbl>
              <c:idx val="5"/>
              <c:layout>
                <c:manualLayout>
                  <c:x val="-4.5494397153342185E-2"/>
                  <c:y val="-1.0150431117349501E-2"/>
                </c:manualLayout>
              </c:layout>
              <c:tx>
                <c:rich>
                  <a:bodyPr/>
                  <a:lstStyle/>
                  <a:p>
                    <a:r>
                      <a:rPr lang="en-US"/>
                      <a:t>27</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B6-4709-8CE3-D186187B943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4D76"/>
                    </a:solidFill>
                    <a:latin typeface="Marlene Reg" panose="02000000000000000000" pitchFamily="50" charset="-18"/>
                    <a:ea typeface="Marlene Reg" panose="02000000000000000000" pitchFamily="50" charset="-18"/>
                    <a:cs typeface="+mn-cs"/>
                  </a:defRPr>
                </a:pPr>
                <a:endParaRPr lang="sr-Latn-RS"/>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Crude oil</c:v>
                </c:pt>
                <c:pt idx="1">
                  <c:v>Solid fuels</c:v>
                </c:pt>
                <c:pt idx="2">
                  <c:v>Natural gas</c:v>
                </c:pt>
                <c:pt idx="3">
                  <c:v>Other</c:v>
                </c:pt>
                <c:pt idx="4">
                  <c:v>Nuclear energy</c:v>
                </c:pt>
                <c:pt idx="5">
                  <c:v>Renewable energy sources</c:v>
                </c:pt>
              </c:strCache>
            </c:strRef>
          </c:cat>
          <c:val>
            <c:numRef>
              <c:f>Sheet1!$B$2:$B$7</c:f>
              <c:numCache>
                <c:formatCode>0%</c:formatCode>
                <c:ptCount val="6"/>
                <c:pt idx="0">
                  <c:v>8.2000000000000003E-2</c:v>
                </c:pt>
                <c:pt idx="1">
                  <c:v>9.8000000000000004E-2</c:v>
                </c:pt>
                <c:pt idx="2">
                  <c:v>0.14000000000000001</c:v>
                </c:pt>
                <c:pt idx="3">
                  <c:v>1.7000000000000001E-2</c:v>
                </c:pt>
                <c:pt idx="4">
                  <c:v>0.28899999999999998</c:v>
                </c:pt>
                <c:pt idx="5">
                  <c:v>0.26700000000000002</c:v>
                </c:pt>
              </c:numCache>
            </c:numRef>
          </c:val>
          <c:extLst>
            <c:ext xmlns:c16="http://schemas.microsoft.com/office/drawing/2014/chart" uri="{C3380CC4-5D6E-409C-BE32-E72D297353CC}">
              <c16:uniqueId val="{0000000C-71B6-4709-8CE3-D186187B9436}"/>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
          <c:y val="0.82372733821016764"/>
          <c:w val="1"/>
          <c:h val="0.1762727363161237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4D76"/>
              </a:solidFill>
              <a:latin typeface="+mn-lt"/>
              <a:ea typeface="Marlene Reg" panose="02000000000000000000" pitchFamily="50" charset="-18"/>
              <a:cs typeface="+mn-cs"/>
            </a:defRPr>
          </a:pPr>
          <a:endParaRPr lang="sr-Latn-RS"/>
        </a:p>
      </c:txPr>
    </c:legend>
    <c:plotVisOnly val="1"/>
    <c:dispBlanksAs val="zero"/>
    <c:showDLblsOverMax val="0"/>
  </c:chart>
  <c:spPr>
    <a:noFill/>
    <a:ln w="9525" cap="flat" cmpd="sng" algn="ctr">
      <a:noFill/>
      <a:round/>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8296868458368"/>
          <c:y val="4.7970496286898957E-2"/>
          <c:w val="0.68232123769531494"/>
          <c:h val="0.67195122259479778"/>
        </c:manualLayout>
      </c:layout>
      <c:pieChart>
        <c:varyColors val="1"/>
        <c:ser>
          <c:idx val="0"/>
          <c:order val="0"/>
          <c:tx>
            <c:strRef>
              <c:f>Sheet1!$B$1</c:f>
              <c:strCache>
                <c:ptCount val="1"/>
                <c:pt idx="0">
                  <c:v>Series 1</c:v>
                </c:pt>
              </c:strCache>
            </c:strRef>
          </c:tx>
          <c:spPr>
            <a:effectLst/>
          </c:spPr>
          <c:dPt>
            <c:idx val="0"/>
            <c:bubble3D val="0"/>
            <c:spPr>
              <a:solidFill>
                <a:schemeClr val="accent6"/>
              </a:solidFill>
              <a:ln>
                <a:noFill/>
              </a:ln>
              <a:effectLst/>
            </c:spPr>
            <c:extLst>
              <c:ext xmlns:c16="http://schemas.microsoft.com/office/drawing/2014/chart" uri="{C3380CC4-5D6E-409C-BE32-E72D297353CC}">
                <c16:uniqueId val="{00000001-98D7-4C36-8E48-3650E500D076}"/>
              </c:ext>
            </c:extLst>
          </c:dPt>
          <c:dPt>
            <c:idx val="1"/>
            <c:bubble3D val="0"/>
            <c:spPr>
              <a:solidFill>
                <a:schemeClr val="accent5"/>
              </a:solidFill>
              <a:ln>
                <a:noFill/>
              </a:ln>
              <a:effectLst/>
            </c:spPr>
            <c:extLst>
              <c:ext xmlns:c16="http://schemas.microsoft.com/office/drawing/2014/chart" uri="{C3380CC4-5D6E-409C-BE32-E72D297353CC}">
                <c16:uniqueId val="{00000003-98D7-4C36-8E48-3650E500D076}"/>
              </c:ext>
            </c:extLst>
          </c:dPt>
          <c:dPt>
            <c:idx val="2"/>
            <c:bubble3D val="0"/>
            <c:explosion val="1"/>
            <c:spPr>
              <a:solidFill>
                <a:schemeClr val="accent4"/>
              </a:solidFill>
              <a:ln>
                <a:noFill/>
              </a:ln>
              <a:effectLst/>
            </c:spPr>
            <c:extLst>
              <c:ext xmlns:c16="http://schemas.microsoft.com/office/drawing/2014/chart" uri="{C3380CC4-5D6E-409C-BE32-E72D297353CC}">
                <c16:uniqueId val="{00000005-98D7-4C36-8E48-3650E500D076}"/>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98D7-4C36-8E48-3650E500D076}"/>
              </c:ext>
            </c:extLst>
          </c:dPt>
          <c:dPt>
            <c:idx val="4"/>
            <c:bubble3D val="0"/>
            <c:spPr>
              <a:solidFill>
                <a:srgbClr val="7030A0"/>
              </a:solidFill>
              <a:ln>
                <a:noFill/>
              </a:ln>
              <a:effectLst/>
            </c:spPr>
            <c:extLst>
              <c:ext xmlns:c16="http://schemas.microsoft.com/office/drawing/2014/chart" uri="{C3380CC4-5D6E-409C-BE32-E72D297353CC}">
                <c16:uniqueId val="{00000009-98D7-4C36-8E48-3650E500D076}"/>
              </c:ext>
            </c:extLst>
          </c:dPt>
          <c:dLbls>
            <c:dLbl>
              <c:idx val="0"/>
              <c:layout>
                <c:manualLayout>
                  <c:x val="6.3719132052699246E-2"/>
                  <c:y val="6.7535356604415592E-2"/>
                </c:manualLayout>
              </c:layout>
              <c:tx>
                <c:rich>
                  <a:bodyPr/>
                  <a:lstStyle/>
                  <a:p>
                    <a:r>
                      <a:rPr lang="en-US"/>
                      <a:t>64</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D7-4C36-8E48-3650E500D076}"/>
                </c:ext>
              </c:extLst>
            </c:dLbl>
            <c:dLbl>
              <c:idx val="1"/>
              <c:layout>
                <c:manualLayout>
                  <c:x val="8.7635066155883155E-3"/>
                  <c:y val="5.2126066962217957E-2"/>
                </c:manualLayout>
              </c:layout>
              <c:tx>
                <c:rich>
                  <a:bodyPr/>
                  <a:lstStyle/>
                  <a:p>
                    <a:r>
                      <a:rPr lang="en-US"/>
                      <a:t>14</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7-4C36-8E48-3650E500D076}"/>
                </c:ext>
              </c:extLst>
            </c:dLbl>
            <c:dLbl>
              <c:idx val="2"/>
              <c:layout>
                <c:manualLayout>
                  <c:x val="-1.8570143430402395E-2"/>
                  <c:y val="-5.0163766293919139E-3"/>
                </c:manualLayout>
              </c:layout>
              <c:tx>
                <c:rich>
                  <a:bodyPr/>
                  <a:lstStyle/>
                  <a:p>
                    <a:r>
                      <a:rPr lang="en-US"/>
                      <a:t>13</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7-4C36-8E48-3650E500D076}"/>
                </c:ext>
              </c:extLst>
            </c:dLbl>
            <c:dLbl>
              <c:idx val="3"/>
              <c:layout>
                <c:manualLayout>
                  <c:x val="-7.6896018163018914E-2"/>
                  <c:y val="7.4835533924886622E-4"/>
                </c:manualLayout>
              </c:layout>
              <c:tx>
                <c:rich>
                  <a:bodyPr/>
                  <a:lstStyle/>
                  <a:p>
                    <a:r>
                      <a:rPr lang="en-US"/>
                      <a:t>6</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7-4C36-8E48-3650E500D076}"/>
                </c:ext>
              </c:extLst>
            </c:dLbl>
            <c:dLbl>
              <c:idx val="4"/>
              <c:layout>
                <c:manualLayout>
                  <c:x val="0.1220203104777192"/>
                  <c:y val="2.7017774364573405E-4"/>
                </c:manualLayout>
              </c:layout>
              <c:tx>
                <c:rich>
                  <a:bodyPr/>
                  <a:lstStyle/>
                  <a:p>
                    <a:r>
                      <a:rPr lang="en-US"/>
                      <a:t>3</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7.2612669284108075E-2"/>
                      <c:h val="6.3924794359576972E-2"/>
                    </c:manualLayout>
                  </c15:layout>
                </c:ext>
                <c:ext xmlns:c16="http://schemas.microsoft.com/office/drawing/2014/chart" uri="{C3380CC4-5D6E-409C-BE32-E72D297353CC}">
                  <c16:uniqueId val="{00000009-98D7-4C36-8E48-3650E500D076}"/>
                </c:ext>
              </c:extLst>
            </c:dLbl>
            <c:spPr>
              <a:noFill/>
              <a:ln>
                <a:noFill/>
              </a:ln>
              <a:effectLst/>
            </c:spPr>
            <c:txPr>
              <a:bodyPr rot="0" spcFirstLastPara="1" vertOverflow="ellipsis" vert="horz" wrap="square" anchor="ctr" anchorCtr="1"/>
              <a:lstStyle/>
              <a:p>
                <a:pPr>
                  <a:defRPr sz="1000" b="0" i="0" u="none" strike="noStrike" kern="1200" baseline="0">
                    <a:solidFill>
                      <a:srgbClr val="004D76"/>
                    </a:solidFill>
                    <a:latin typeface="+mn-lt"/>
                    <a:ea typeface="+mn-ea"/>
                    <a:cs typeface="Times New Roman" panose="02020603050405020304" pitchFamily="18" charset="0"/>
                  </a:defRPr>
                </a:pPr>
                <a:endParaRPr lang="sr-Latn-RS"/>
              </a:p>
            </c:txPr>
            <c:dLblPos val="inEnd"/>
            <c:showLegendKey val="0"/>
            <c:showVal val="1"/>
            <c:showCatName val="0"/>
            <c:showSerName val="0"/>
            <c:showPercent val="0"/>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Sheet1!$A$2:$A$6</c:f>
              <c:strCache>
                <c:ptCount val="5"/>
                <c:pt idx="0">
                  <c:v>Biomass</c:v>
                </c:pt>
                <c:pt idx="1">
                  <c:v>Hodropower</c:v>
                </c:pt>
                <c:pt idx="2">
                  <c:v>Wind power</c:v>
                </c:pt>
                <c:pt idx="3">
                  <c:v>Solar power</c:v>
                </c:pt>
                <c:pt idx="4">
                  <c:v>Geothermal energy</c:v>
                </c:pt>
              </c:strCache>
            </c:strRef>
          </c:cat>
          <c:val>
            <c:numRef>
              <c:f>Sheet1!$B$2:$B$6</c:f>
              <c:numCache>
                <c:formatCode>0%</c:formatCode>
                <c:ptCount val="5"/>
                <c:pt idx="0">
                  <c:v>0.63500000000000001</c:v>
                </c:pt>
                <c:pt idx="1">
                  <c:v>0.14299999999999999</c:v>
                </c:pt>
                <c:pt idx="2">
                  <c:v>0.127</c:v>
                </c:pt>
                <c:pt idx="3">
                  <c:v>6.4000000000000001E-2</c:v>
                </c:pt>
                <c:pt idx="4">
                  <c:v>3.2000000000000001E-2</c:v>
                </c:pt>
              </c:numCache>
            </c:numRef>
          </c:val>
          <c:extLst>
            <c:ext xmlns:c16="http://schemas.microsoft.com/office/drawing/2014/chart" uri="{C3380CC4-5D6E-409C-BE32-E72D297353CC}">
              <c16:uniqueId val="{0000000A-98D7-4C36-8E48-3650E500D076}"/>
            </c:ext>
          </c:extLst>
        </c:ser>
        <c:ser>
          <c:idx val="1"/>
          <c:order val="1"/>
          <c:tx>
            <c:strRef>
              <c:f>Sheet1!$C$1</c:f>
              <c:strCache>
                <c:ptCount val="1"/>
                <c:pt idx="0">
                  <c:v>Column2</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98D7-4C36-8E48-3650E500D076}"/>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98D7-4C36-8E48-3650E500D076}"/>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98D7-4C36-8E48-3650E500D076}"/>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98D7-4C36-8E48-3650E500D076}"/>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98D7-4C36-8E48-3650E500D07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0" i="0" u="none" strike="noStrike" kern="1200" baseline="0">
                    <a:solidFill>
                      <a:srgbClr val="004D76"/>
                    </a:solidFill>
                    <a:latin typeface="+mn-lt"/>
                    <a:ea typeface="+mn-ea"/>
                    <a:cs typeface="Times New Roman" panose="02020603050405020304" pitchFamily="18" charset="0"/>
                  </a:defRPr>
                </a:pPr>
                <a:endParaRPr lang="sr-Latn-RS"/>
              </a:p>
            </c:txPr>
            <c:dLblPos val="ct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Sheet1!$A$2:$A$6</c:f>
              <c:strCache>
                <c:ptCount val="5"/>
                <c:pt idx="0">
                  <c:v>Biomass</c:v>
                </c:pt>
                <c:pt idx="1">
                  <c:v>Hodropower</c:v>
                </c:pt>
                <c:pt idx="2">
                  <c:v>Wind power</c:v>
                </c:pt>
                <c:pt idx="3">
                  <c:v>Solar power</c:v>
                </c:pt>
                <c:pt idx="4">
                  <c:v>Geothermal energy</c:v>
                </c:pt>
              </c:strCache>
            </c:strRef>
          </c:cat>
          <c:val>
            <c:numRef>
              <c:f>Sheet1!$C$2:$C$6</c:f>
              <c:numCache>
                <c:formatCode>General</c:formatCode>
                <c:ptCount val="5"/>
              </c:numCache>
            </c:numRef>
          </c:val>
          <c:extLst>
            <c:ext xmlns:c16="http://schemas.microsoft.com/office/drawing/2014/chart" uri="{C3380CC4-5D6E-409C-BE32-E72D297353CC}">
              <c16:uniqueId val="{00000015-98D7-4C36-8E48-3650E500D076}"/>
            </c:ext>
          </c:extLst>
        </c:ser>
        <c:ser>
          <c:idx val="2"/>
          <c:order val="2"/>
          <c:tx>
            <c:strRef>
              <c:f>Sheet1!$D$1</c:f>
              <c:strCache>
                <c:ptCount val="1"/>
                <c:pt idx="0">
                  <c:v>Column1</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98D7-4C36-8E48-3650E500D076}"/>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98D7-4C36-8E48-3650E500D076}"/>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98D7-4C36-8E48-3650E500D076}"/>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98D7-4C36-8E48-3650E500D076}"/>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98D7-4C36-8E48-3650E500D07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0" i="0" u="none" strike="noStrike" kern="1200" baseline="0">
                    <a:solidFill>
                      <a:srgbClr val="004D76"/>
                    </a:solidFill>
                    <a:latin typeface="+mn-lt"/>
                    <a:ea typeface="+mn-ea"/>
                    <a:cs typeface="Times New Roman" panose="02020603050405020304" pitchFamily="18" charset="0"/>
                  </a:defRPr>
                </a:pPr>
                <a:endParaRPr lang="sr-Latn-RS"/>
              </a:p>
            </c:txPr>
            <c:dLblPos val="ctr"/>
            <c:showLegendKey val="0"/>
            <c:showVal val="0"/>
            <c:showCatName val="0"/>
            <c:showSerName val="0"/>
            <c:showPercent val="1"/>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Sheet1!$A$2:$A$6</c:f>
              <c:strCache>
                <c:ptCount val="5"/>
                <c:pt idx="0">
                  <c:v>Biomass</c:v>
                </c:pt>
                <c:pt idx="1">
                  <c:v>Hodropower</c:v>
                </c:pt>
                <c:pt idx="2">
                  <c:v>Wind power</c:v>
                </c:pt>
                <c:pt idx="3">
                  <c:v>Solar power</c:v>
                </c:pt>
                <c:pt idx="4">
                  <c:v>Geothermal energy</c:v>
                </c:pt>
              </c:strCache>
            </c:strRef>
          </c:cat>
          <c:val>
            <c:numRef>
              <c:f>Sheet1!$D$2:$D$6</c:f>
              <c:numCache>
                <c:formatCode>General</c:formatCode>
                <c:ptCount val="5"/>
              </c:numCache>
            </c:numRef>
          </c:val>
          <c:extLst>
            <c:ext xmlns:c16="http://schemas.microsoft.com/office/drawing/2014/chart" uri="{C3380CC4-5D6E-409C-BE32-E72D297353CC}">
              <c16:uniqueId val="{00000020-98D7-4C36-8E48-3650E500D076}"/>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4.0968369729761797E-2"/>
          <c:y val="0.83074123557330848"/>
          <c:w val="0.95449324290176185"/>
          <c:h val="0.1613553299962064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4D76"/>
              </a:solidFill>
              <a:latin typeface="+mn-lt"/>
              <a:ea typeface="+mn-ea"/>
              <a:cs typeface="Times New Roman" panose="02020603050405020304" pitchFamily="18" charset="0"/>
            </a:defRPr>
          </a:pPr>
          <a:endParaRPr lang="sr-Latn-RS"/>
        </a:p>
      </c:txPr>
    </c:legend>
    <c:plotVisOnly val="1"/>
    <c:dispBlanksAs val="zero"/>
    <c:showDLblsOverMax val="0"/>
  </c:chart>
  <c:spPr>
    <a:noFill/>
    <a:ln w="9525" cap="flat" cmpd="sng" algn="ctr">
      <a:solidFill>
        <a:schemeClr val="bg1"/>
      </a:solidFill>
      <a:prstDash val="solid"/>
      <a:round/>
    </a:ln>
    <a:effectLst/>
  </c:spPr>
  <c:txPr>
    <a:bodyPr/>
    <a:lstStyle/>
    <a:p>
      <a:pPr>
        <a:defRPr sz="1000">
          <a:solidFill>
            <a:srgbClr val="004D76"/>
          </a:solidFill>
          <a:latin typeface="+mn-lt"/>
          <a:cs typeface="Times New Roman" panose="02020603050405020304" pitchFamily="18" charset="0"/>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90739066705768"/>
          <c:y val="0.11861570411657794"/>
          <c:w val="0.6980468713754735"/>
          <c:h val="0.62852188671783915"/>
        </c:manualLayout>
      </c:layout>
      <c:pieChart>
        <c:varyColors val="1"/>
        <c:ser>
          <c:idx val="0"/>
          <c:order val="0"/>
          <c:tx>
            <c:strRef>
              <c:f>List1!$B$1</c:f>
              <c:strCache>
                <c:ptCount val="1"/>
                <c:pt idx="0">
                  <c:v>Prodaja</c:v>
                </c:pt>
              </c:strCache>
            </c:strRef>
          </c:tx>
          <c:spPr>
            <a:effectLst/>
          </c:spPr>
          <c:dPt>
            <c:idx val="0"/>
            <c:bubble3D val="0"/>
            <c:spPr>
              <a:solidFill>
                <a:srgbClr val="7F20E8"/>
              </a:solidFill>
              <a:ln>
                <a:noFill/>
              </a:ln>
              <a:effectLst/>
            </c:spPr>
            <c:extLst>
              <c:ext xmlns:c16="http://schemas.microsoft.com/office/drawing/2014/chart" uri="{C3380CC4-5D6E-409C-BE32-E72D297353CC}">
                <c16:uniqueId val="{00000001-5264-42FC-9B55-9758BB7B42B5}"/>
              </c:ext>
            </c:extLst>
          </c:dPt>
          <c:dPt>
            <c:idx val="1"/>
            <c:bubble3D val="0"/>
            <c:spPr>
              <a:solidFill>
                <a:schemeClr val="accent2"/>
              </a:solidFill>
              <a:ln>
                <a:noFill/>
              </a:ln>
              <a:effectLst/>
            </c:spPr>
            <c:extLst>
              <c:ext xmlns:c16="http://schemas.microsoft.com/office/drawing/2014/chart" uri="{C3380CC4-5D6E-409C-BE32-E72D297353CC}">
                <c16:uniqueId val="{00000003-5264-42FC-9B55-9758BB7B42B5}"/>
              </c:ext>
            </c:extLst>
          </c:dPt>
          <c:dPt>
            <c:idx val="2"/>
            <c:bubble3D val="0"/>
            <c:spPr>
              <a:solidFill>
                <a:schemeClr val="accent3"/>
              </a:solidFill>
              <a:ln>
                <a:noFill/>
              </a:ln>
              <a:effectLst/>
            </c:spPr>
            <c:extLst>
              <c:ext xmlns:c16="http://schemas.microsoft.com/office/drawing/2014/chart" uri="{C3380CC4-5D6E-409C-BE32-E72D297353CC}">
                <c16:uniqueId val="{00000005-5264-42FC-9B55-9758BB7B42B5}"/>
              </c:ext>
            </c:extLst>
          </c:dPt>
          <c:dPt>
            <c:idx val="3"/>
            <c:bubble3D val="0"/>
            <c:spPr>
              <a:solidFill>
                <a:schemeClr val="accent4"/>
              </a:solidFill>
              <a:ln>
                <a:noFill/>
              </a:ln>
              <a:effectLst/>
            </c:spPr>
            <c:extLst>
              <c:ext xmlns:c16="http://schemas.microsoft.com/office/drawing/2014/chart" uri="{C3380CC4-5D6E-409C-BE32-E72D297353CC}">
                <c16:uniqueId val="{00000007-5264-42FC-9B55-9758BB7B42B5}"/>
              </c:ext>
            </c:extLst>
          </c:dPt>
          <c:dPt>
            <c:idx val="4"/>
            <c:bubble3D val="0"/>
            <c:spPr>
              <a:solidFill>
                <a:schemeClr val="accent5"/>
              </a:solidFill>
              <a:ln>
                <a:noFill/>
              </a:ln>
              <a:effectLst/>
            </c:spPr>
            <c:extLst>
              <c:ext xmlns:c16="http://schemas.microsoft.com/office/drawing/2014/chart" uri="{C3380CC4-5D6E-409C-BE32-E72D297353CC}">
                <c16:uniqueId val="{00000009-5264-42FC-9B55-9758BB7B42B5}"/>
              </c:ext>
            </c:extLst>
          </c:dPt>
          <c:dPt>
            <c:idx val="5"/>
            <c:bubble3D val="0"/>
            <c:spPr>
              <a:solidFill>
                <a:schemeClr val="accent6"/>
              </a:solidFill>
              <a:ln>
                <a:noFill/>
              </a:ln>
              <a:effectLst/>
            </c:spPr>
            <c:extLst>
              <c:ext xmlns:c16="http://schemas.microsoft.com/office/drawing/2014/chart" uri="{C3380CC4-5D6E-409C-BE32-E72D297353CC}">
                <c16:uniqueId val="{0000000B-5264-42FC-9B55-9758BB7B42B5}"/>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5264-42FC-9B55-9758BB7B42B5}"/>
              </c:ext>
            </c:extLst>
          </c:dPt>
          <c:dLbls>
            <c:dLbl>
              <c:idx val="0"/>
              <c:layout>
                <c:manualLayout>
                  <c:x val="-2.8518984894638669E-2"/>
                  <c:y val="-7.387449789992292E-3"/>
                </c:manualLayout>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64-42FC-9B55-9758BB7B42B5}"/>
                </c:ext>
              </c:extLst>
            </c:dLbl>
            <c:dLbl>
              <c:idx val="1"/>
              <c:layout>
                <c:manualLayout>
                  <c:x val="2.2508503623510281E-2"/>
                  <c:y val="-1.1415455344925352E-2"/>
                </c:manualLayout>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64-42FC-9B55-9758BB7B42B5}"/>
                </c:ext>
              </c:extLst>
            </c:dLbl>
            <c:dLbl>
              <c:idx val="2"/>
              <c:layout>
                <c:manualLayout>
                  <c:x val="3.6341796027984888E-2"/>
                  <c:y val="3.9840346606092092E-2"/>
                </c:manualLayout>
              </c:layout>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264-42FC-9B55-9758BB7B42B5}"/>
                </c:ext>
              </c:extLst>
            </c:dLbl>
            <c:dLbl>
              <c:idx val="3"/>
              <c:layout>
                <c:manualLayout>
                  <c:x val="-1.1101264962981153E-2"/>
                  <c:y val="-6.6848322484915776E-2"/>
                </c:manualLayout>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264-42FC-9B55-9758BB7B42B5}"/>
                </c:ext>
              </c:extLst>
            </c:dLbl>
            <c:dLbl>
              <c:idx val="4"/>
              <c:layout>
                <c:manualLayout>
                  <c:x val="-6.7302718547042936E-2"/>
                  <c:y val="-1.9904044982734207E-3"/>
                </c:manualLayout>
              </c:layout>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264-42FC-9B55-9758BB7B42B5}"/>
                </c:ext>
              </c:extLst>
            </c:dLbl>
            <c:dLbl>
              <c:idx val="5"/>
              <c:layout>
                <c:manualLayout>
                  <c:x val="-2.6947316721441673E-2"/>
                  <c:y val="-2.2555540842000163E-2"/>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264-42FC-9B55-9758BB7B42B5}"/>
                </c:ext>
              </c:extLst>
            </c:dLbl>
            <c:dLbl>
              <c:idx val="6"/>
              <c:layout>
                <c:manualLayout>
                  <c:x val="1.8717690149381627E-2"/>
                  <c:y val="-1.1432432524200969E-3"/>
                </c:manualLayout>
              </c:layout>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264-42FC-9B55-9758BB7B42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D76"/>
                    </a:solidFill>
                    <a:latin typeface="Marlene Reg" panose="02000000000000000000" pitchFamily="50" charset="-18"/>
                    <a:ea typeface="Marlene Reg" panose="02000000000000000000" pitchFamily="50" charset="-18"/>
                    <a:cs typeface="Times New Roman" panose="02020603050405020304" pitchFamily="18" charset="0"/>
                  </a:defRPr>
                </a:pPr>
                <a:endParaRPr lang="sr-Latn-RS"/>
              </a:p>
            </c:txPr>
            <c:showLegendKey val="0"/>
            <c:showVal val="1"/>
            <c:showCatName val="0"/>
            <c:showSerName val="0"/>
            <c:showPercent val="0"/>
            <c:showBubbleSize val="0"/>
            <c:showLeaderLines val="1"/>
            <c:leaderLines>
              <c:spPr>
                <a:ln w="9525" cap="flat" cmpd="sng" algn="ctr">
                  <a:solidFill>
                    <a:schemeClr val="dk1">
                      <a:lumMod val="50000"/>
                      <a:lumOff val="50000"/>
                    </a:schemeClr>
                  </a:solidFill>
                  <a:prstDash val="solid"/>
                  <a:round/>
                </a:ln>
                <a:effectLst/>
              </c:spPr>
            </c:leaderLines>
            <c:extLst>
              <c:ext xmlns:c15="http://schemas.microsoft.com/office/drawing/2012/chart" uri="{CE6537A1-D6FC-4f65-9D91-7224C49458BB}"/>
            </c:extLst>
          </c:dLbls>
          <c:cat>
            <c:strRef>
              <c:f>List1!$A$2:$A$8</c:f>
              <c:strCache>
                <c:ptCount val="7"/>
                <c:pt idx="0">
                  <c:v>Solar power plants</c:v>
                </c:pt>
                <c:pt idx="1">
                  <c:v>Hydropower plants</c:v>
                </c:pt>
                <c:pt idx="2">
                  <c:v>Biomass power plants</c:v>
                </c:pt>
                <c:pt idx="3">
                  <c:v>Biogas power plants</c:v>
                </c:pt>
                <c:pt idx="4">
                  <c:v>Wind farms</c:v>
                </c:pt>
                <c:pt idx="5">
                  <c:v>Landfill gas power plants</c:v>
                </c:pt>
                <c:pt idx="6">
                  <c:v>Cogeneration plants</c:v>
                </c:pt>
              </c:strCache>
            </c:strRef>
          </c:cat>
          <c:val>
            <c:numRef>
              <c:f>List1!$B$2:$B$8</c:f>
              <c:numCache>
                <c:formatCode>0%</c:formatCode>
                <c:ptCount val="7"/>
                <c:pt idx="0">
                  <c:v>3.56E-2</c:v>
                </c:pt>
                <c:pt idx="1">
                  <c:v>9.7000000000000003E-3</c:v>
                </c:pt>
                <c:pt idx="2">
                  <c:v>0.1031</c:v>
                </c:pt>
                <c:pt idx="3">
                  <c:v>0.12180000000000001</c:v>
                </c:pt>
                <c:pt idx="4">
                  <c:v>0.59030000000000005</c:v>
                </c:pt>
                <c:pt idx="5">
                  <c:v>5.0000000000000002E-5</c:v>
                </c:pt>
                <c:pt idx="6">
                  <c:v>0.13950000000000001</c:v>
                </c:pt>
              </c:numCache>
            </c:numRef>
          </c:val>
          <c:extLst>
            <c:ext xmlns:c16="http://schemas.microsoft.com/office/drawing/2014/chart" uri="{C3380CC4-5D6E-409C-BE32-E72D297353CC}">
              <c16:uniqueId val="{0000000E-5264-42FC-9B55-9758BB7B42B5}"/>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4190084124865495E-2"/>
          <c:y val="0.81450322754434468"/>
          <c:w val="0.91733627147281416"/>
          <c:h val="0.183742728153966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4D76"/>
              </a:solidFill>
              <a:latin typeface="+mn-lt"/>
              <a:ea typeface="Marlene Reg" panose="02000000000000000000" pitchFamily="50" charset="-18"/>
              <a:cs typeface="Times New Roman" panose="02020603050405020304" pitchFamily="18" charset="0"/>
            </a:defRPr>
          </a:pPr>
          <a:endParaRPr lang="sr-Latn-RS"/>
        </a:p>
      </c:txPr>
    </c:legend>
    <c:plotVisOnly val="1"/>
    <c:dispBlanksAs val="zero"/>
    <c:showDLblsOverMax val="0"/>
  </c:chart>
  <c:spPr>
    <a:noFill/>
    <a:ln w="6350" cap="flat" cmpd="sng" algn="ctr">
      <a:noFill/>
      <a:prstDash val="solid"/>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76CC82E-B726-4271-BC41-F0686F38F71B}" type="datetimeFigureOut">
              <a:rPr lang="hr-HR" smtClean="0"/>
              <a:t>2.2.2018.</a:t>
            </a:fld>
            <a:endParaRPr lang="hr-HR"/>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7D64D77-04D9-4378-92D1-A33958DBB779}" type="slidenum">
              <a:rPr lang="hr-HR" smtClean="0"/>
              <a:t>‹#›</a:t>
            </a:fld>
            <a:endParaRPr lang="hr-HR"/>
          </a:p>
        </p:txBody>
      </p:sp>
    </p:spTree>
    <p:extLst>
      <p:ext uri="{BB962C8B-B14F-4D97-AF65-F5344CB8AC3E}">
        <p14:creationId xmlns:p14="http://schemas.microsoft.com/office/powerpoint/2010/main" val="350184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1040781"/>
            <a:ext cx="7886700" cy="3521696"/>
          </a:xfrm>
        </p:spPr>
        <p:txBody>
          <a:bodyPr anchor="b"/>
          <a:lstStyle>
            <a:lvl1pPr>
              <a:defRPr sz="6000">
                <a:solidFill>
                  <a:schemeClr val="bg1"/>
                </a:solidFill>
              </a:defRPr>
            </a:lvl1pPr>
          </a:lstStyle>
          <a:p>
            <a:r>
              <a:rPr lang="en-US" dirty="0" err="1" smtClean="0"/>
              <a:t>Naslov</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Podnaslov</a:t>
            </a:r>
            <a:endParaRPr lang="en-US" dirty="0" smtClean="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solidFill>
                  <a:schemeClr val="bg1"/>
                </a:solidFill>
              </a:defRPr>
            </a:lvl1pPr>
          </a:lstStyle>
          <a:p>
            <a:endParaRPr lang="hr-HR"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861026" y="6155056"/>
            <a:ext cx="2019300" cy="566420"/>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37"/>
            <a:ext cx="9144000" cy="6811326"/>
          </a:xfrm>
          <a:prstGeom prst="rect">
            <a:avLst/>
          </a:prstGeom>
        </p:spPr>
      </p:pic>
    </p:spTree>
    <p:extLst>
      <p:ext uri="{BB962C8B-B14F-4D97-AF65-F5344CB8AC3E}">
        <p14:creationId xmlns:p14="http://schemas.microsoft.com/office/powerpoint/2010/main" val="877418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2459"/>
            <a:ext cx="5145558" cy="6858000"/>
          </a:xfrm>
          <a:prstGeom prst="rect">
            <a:avLst/>
          </a:prstGeom>
          <a:noFill/>
        </p:spPr>
      </p:pic>
      <p:sp>
        <p:nvSpPr>
          <p:cNvPr id="2" name="Title 1"/>
          <p:cNvSpPr>
            <a:spLocks noGrp="1"/>
          </p:cNvSpPr>
          <p:nvPr>
            <p:ph type="title" hasCustomPrompt="1"/>
          </p:nvPr>
        </p:nvSpPr>
        <p:spPr/>
        <p:txBody>
          <a:bodyPr/>
          <a:lstStyle>
            <a:lvl1pPr>
              <a:defRPr baseline="0"/>
            </a:lvl1pPr>
          </a:lstStyle>
          <a:p>
            <a:r>
              <a:rPr lang="en-US" dirty="0" err="1" smtClean="0"/>
              <a:t>Naslov</a:t>
            </a:r>
            <a:endParaRPr lang="en-US" dirty="0"/>
          </a:p>
        </p:txBody>
      </p:sp>
      <p:sp>
        <p:nvSpPr>
          <p:cNvPr id="3" name="Content Placeholder 2"/>
          <p:cNvSpPr>
            <a:spLocks noGrp="1"/>
          </p:cNvSpPr>
          <p:nvPr>
            <p:ph idx="1" hasCustomPrompt="1"/>
          </p:nvPr>
        </p:nvSpPr>
        <p:spPr>
          <a:xfrm>
            <a:off x="628650" y="1842717"/>
            <a:ext cx="7886700" cy="4351338"/>
          </a:xfrm>
        </p:spPr>
        <p:txBody>
          <a:bodyPr/>
          <a:lstStyle>
            <a:lvl1pPr marL="228600" indent="-228600">
              <a:buClr>
                <a:srgbClr val="C00000"/>
              </a:buClr>
              <a:buFont typeface="Wingdings" panose="05000000000000000000" pitchFamily="2" charset="2"/>
              <a:buChar char="q"/>
              <a:defRPr/>
            </a:lvl1pPr>
            <a:lvl2pPr marL="685800" indent="-228600">
              <a:buClr>
                <a:srgbClr val="C00000"/>
              </a:buClr>
              <a:buFont typeface="Wingdings" panose="05000000000000000000" pitchFamily="2" charset="2"/>
              <a:buChar char="§"/>
              <a:defRPr/>
            </a:lvl2pPr>
          </a:lstStyle>
          <a:p>
            <a:pPr lvl="0"/>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7368" y="6276482"/>
            <a:ext cx="1108364" cy="58397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10" name="Rectangle 9"/>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6">
            <a:lum bright="70000" contrast="-70000"/>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Tree>
    <p:extLst>
      <p:ext uri="{BB962C8B-B14F-4D97-AF65-F5344CB8AC3E}">
        <p14:creationId xmlns:p14="http://schemas.microsoft.com/office/powerpoint/2010/main" val="2299759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65152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9" name="Rectangle 8"/>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096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10" name="Rectangle 9"/>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6691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9382252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5258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dirty="0"/>
          </a:p>
        </p:txBody>
      </p:sp>
    </p:spTree>
    <p:extLst>
      <p:ext uri="{BB962C8B-B14F-4D97-AF65-F5344CB8AC3E}">
        <p14:creationId xmlns:p14="http://schemas.microsoft.com/office/powerpoint/2010/main" val="34467643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hr-HR" dirty="0"/>
          </a:p>
        </p:txBody>
      </p:sp>
      <p:sp>
        <p:nvSpPr>
          <p:cNvPr id="4" name="Footer Placeholder 3"/>
          <p:cNvSpPr>
            <a:spLocks noGrp="1"/>
          </p:cNvSpPr>
          <p:nvPr>
            <p:ph type="ftr" sz="quarter" idx="11"/>
          </p:nvPr>
        </p:nvSpPr>
        <p:spPr>
          <a:xfrm>
            <a:off x="628650" y="6354631"/>
            <a:ext cx="3086100" cy="365125"/>
          </a:xfrm>
          <a:prstGeom prst="rect">
            <a:avLst/>
          </a:prstGeom>
        </p:spPr>
        <p:txBody>
          <a:bodyPr/>
          <a:lstStyle/>
          <a:p>
            <a:endParaRPr lang="hr-HR"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CA1825B-DF33-4C77-BF44-3436A532E0EB}" type="slidenum">
              <a:rPr lang="hr-HR" smtClean="0"/>
              <a:pPr/>
              <a:t>‹#›</a:t>
            </a:fld>
            <a:endParaRPr lang="hr-HR" dirty="0"/>
          </a:p>
        </p:txBody>
      </p:sp>
    </p:spTree>
    <p:extLst>
      <p:ext uri="{BB962C8B-B14F-4D97-AF65-F5344CB8AC3E}">
        <p14:creationId xmlns:p14="http://schemas.microsoft.com/office/powerpoint/2010/main" val="1540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7368" y="6276482"/>
            <a:ext cx="1108364" cy="583977"/>
          </a:xfrm>
          <a:prstGeom prst="rect">
            <a:avLst/>
          </a:prstGeom>
        </p:spPr>
      </p:pic>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25" name="Rectangle 24"/>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55663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0" r:id="rId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q"/>
        <a:defRPr sz="2800" kern="1200" baseline="0">
          <a:solidFill>
            <a:srgbClr val="004D76"/>
          </a:solidFill>
          <a:latin typeface="+mn-lt"/>
          <a:ea typeface="+mn-ea"/>
          <a:cs typeface="+mn-cs"/>
        </a:defRPr>
      </a:lvl1pPr>
      <a:lvl2pPr marL="685800" indent="-228600" algn="l" defTabSz="914400" rtl="0" eaLnBrk="1" latinLnBrk="0" hangingPunct="1">
        <a:lnSpc>
          <a:spcPct val="90000"/>
        </a:lnSpc>
        <a:spcBef>
          <a:spcPts val="500"/>
        </a:spcBef>
        <a:buClr>
          <a:srgbClr val="C00000"/>
        </a:buClr>
        <a:buSzPct val="90000"/>
        <a:buFont typeface="Wingdings" panose="05000000000000000000" pitchFamily="2" charset="2"/>
        <a:buChar char="§"/>
        <a:defRPr sz="2400" kern="1200">
          <a:solidFill>
            <a:srgbClr val="004D76"/>
          </a:solidFill>
          <a:latin typeface="+mn-lt"/>
          <a:ea typeface="+mn-ea"/>
          <a:cs typeface="+mn-cs"/>
        </a:defRPr>
      </a:lvl2pPr>
      <a:lvl3pPr marL="1143000" indent="-228600" algn="l" defTabSz="914400" rtl="0" eaLnBrk="1" latinLnBrk="0" hangingPunct="1">
        <a:lnSpc>
          <a:spcPct val="90000"/>
        </a:lnSpc>
        <a:spcBef>
          <a:spcPts val="500"/>
        </a:spcBef>
        <a:buClr>
          <a:srgbClr val="C00000"/>
        </a:buClr>
        <a:buSzPct val="95000"/>
        <a:buFont typeface="Arial" panose="020B0604020202020204" pitchFamily="34" charset="0"/>
        <a:buChar char="•"/>
        <a:defRPr sz="2000" kern="1200">
          <a:solidFill>
            <a:srgbClr val="004D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D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D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ijf.hr/upload/files/file/ENG/FISCUS/4.pdf" TargetMode="External"/><Relationship Id="rId3" Type="http://schemas.openxmlformats.org/officeDocument/2006/relationships/hyperlink" Target="http://www.ijf.hr/upload/files/file/ENG/FISCUS/1.pdf" TargetMode="External"/><Relationship Id="rId7" Type="http://schemas.openxmlformats.org/officeDocument/2006/relationships/hyperlink" Target="http://www.ijf.hr/upload/files/file/ENG/FISCUS/3.pdf" TargetMode="External"/><Relationship Id="rId2" Type="http://schemas.openxmlformats.org/officeDocument/2006/relationships/hyperlink" Target="http://www.ijf.hr/upload/files/1.pdf" TargetMode="External"/><Relationship Id="rId1" Type="http://schemas.openxmlformats.org/officeDocument/2006/relationships/slideLayout" Target="../slideLayouts/slideLayout2.xml"/><Relationship Id="rId6" Type="http://schemas.openxmlformats.org/officeDocument/2006/relationships/hyperlink" Target="http://www.ijf.hr/upload/files/2.pdf" TargetMode="External"/><Relationship Id="rId5" Type="http://schemas.openxmlformats.org/officeDocument/2006/relationships/hyperlink" Target="http://www.ijf.hr/upload/files/31.pdf" TargetMode="External"/><Relationship Id="rId4" Type="http://schemas.openxmlformats.org/officeDocument/2006/relationships/hyperlink" Target="http://www.ijf.hr/upload/files/file/ENG/FISCUS/2.pdf" TargetMode="External"/><Relationship Id="rId9" Type="http://schemas.openxmlformats.org/officeDocument/2006/relationships/hyperlink" Target="http://www.ijf.hr/upload/files/file/ENG/FISCUS/5.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www.ijf.hr/fiscus" TargetMode="External"/><Relationship Id="rId4" Type="http://schemas.openxmlformats.org/officeDocument/2006/relationships/hyperlink" Target="mailto:ifiscus@ijf.h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36932"/>
            <a:ext cx="7886700" cy="2718498"/>
          </a:xfrm>
        </p:spPr>
        <p:txBody>
          <a:bodyPr>
            <a:normAutofit/>
          </a:bodyPr>
          <a:lstStyle/>
          <a:p>
            <a:r>
              <a:rPr lang="hr-HR" sz="4800" dirty="0" smtClean="0">
                <a:latin typeface="Arial" panose="020B0604020202020204" pitchFamily="34" charset="0"/>
                <a:cs typeface="Arial" panose="020B0604020202020204" pitchFamily="34" charset="0"/>
              </a:rPr>
              <a:t>Croatian Wind Power </a:t>
            </a:r>
            <a:r>
              <a:rPr lang="hr-HR" sz="4800" dirty="0" err="1" smtClean="0">
                <a:latin typeface="Arial" panose="020B0604020202020204" pitchFamily="34" charset="0"/>
                <a:cs typeface="Arial" panose="020B0604020202020204" pitchFamily="34" charset="0"/>
              </a:rPr>
              <a:t>Market</a:t>
            </a:r>
            <a:endParaRPr lang="hr-HR" sz="48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65142" y="3155430"/>
            <a:ext cx="7886700" cy="444296"/>
          </a:xfrm>
        </p:spPr>
        <p:txBody>
          <a:bodyPr/>
          <a:lstStyle/>
          <a:p>
            <a:r>
              <a:rPr lang="en-US" dirty="0" smtClean="0">
                <a:latin typeface="Arial" panose="020B0604020202020204" pitchFamily="34" charset="0"/>
                <a:cs typeface="Arial" panose="020B0604020202020204" pitchFamily="34" charset="0"/>
              </a:rPr>
              <a:t>Summary and main findings</a:t>
            </a:r>
            <a:endParaRPr lang="en-US" dirty="0">
              <a:latin typeface="Arial" panose="020B0604020202020204" pitchFamily="34" charset="0"/>
              <a:cs typeface="Arial" panose="020B0604020202020204" pitchFamily="34" charset="0"/>
            </a:endParaRPr>
          </a:p>
        </p:txBody>
      </p:sp>
      <p:sp>
        <p:nvSpPr>
          <p:cNvPr id="5" name="Text Placeholder 2"/>
          <p:cNvSpPr txBox="1">
            <a:spLocks/>
          </p:cNvSpPr>
          <p:nvPr/>
        </p:nvSpPr>
        <p:spPr>
          <a:xfrm>
            <a:off x="655522" y="6275072"/>
            <a:ext cx="3761206" cy="7274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C00000"/>
              </a:buClr>
              <a:buSzPct val="80000"/>
              <a:buFont typeface="Wingdings" panose="05000000000000000000" pitchFamily="2" charset="2"/>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C00000"/>
              </a:buClr>
              <a:buSzPct val="9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C00000"/>
              </a:buClr>
              <a:buSzPct val="9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Zagreb, </a:t>
            </a:r>
            <a:r>
              <a:rPr lang="hr-HR" sz="1800" dirty="0" err="1" smtClean="0">
                <a:latin typeface="Arial" panose="020B0604020202020204" pitchFamily="34" charset="0"/>
                <a:cs typeface="Arial" panose="020B0604020202020204" pitchFamily="34" charset="0"/>
              </a:rPr>
              <a:t>February</a:t>
            </a:r>
            <a:r>
              <a:rPr lang="hr-HR" sz="1800" dirty="0" smtClean="0">
                <a:latin typeface="Arial" panose="020B0604020202020204" pitchFamily="34" charset="0"/>
                <a:cs typeface="Arial" panose="020B0604020202020204" pitchFamily="34" charset="0"/>
              </a:rPr>
              <a:t> 2018</a:t>
            </a:r>
            <a:endParaRPr lang="hr-HR" sz="1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5882" y="6048497"/>
            <a:ext cx="2042888" cy="527875"/>
          </a:xfrm>
          <a:prstGeom prst="rect">
            <a:avLst/>
          </a:prstGeom>
        </p:spPr>
      </p:pic>
      <p:sp>
        <p:nvSpPr>
          <p:cNvPr id="7" name="Text Placeholder 2"/>
          <p:cNvSpPr txBox="1">
            <a:spLocks/>
          </p:cNvSpPr>
          <p:nvPr/>
        </p:nvSpPr>
        <p:spPr>
          <a:xfrm>
            <a:off x="1294776" y="4007885"/>
            <a:ext cx="3517067" cy="1414731"/>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Clr>
                <a:srgbClr val="C00000"/>
              </a:buClr>
              <a:buSzPct val="80000"/>
              <a:buFont typeface="Wingdings" panose="05000000000000000000" pitchFamily="2" charset="2"/>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C00000"/>
              </a:buClr>
              <a:buSzPct val="9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C00000"/>
              </a:buClr>
              <a:buSzPct val="9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latin typeface="Arial" panose="020B0604020202020204" pitchFamily="34" charset="0"/>
                <a:cs typeface="Arial" panose="020B0604020202020204" pitchFamily="34" charset="0"/>
              </a:rPr>
              <a:t>Anto Bajo</a:t>
            </a:r>
          </a:p>
          <a:p>
            <a:r>
              <a:rPr lang="hr-HR" dirty="0" smtClean="0">
                <a:latin typeface="Arial" panose="020B0604020202020204" pitchFamily="34" charset="0"/>
                <a:cs typeface="Arial" panose="020B0604020202020204" pitchFamily="34" charset="0"/>
              </a:rPr>
              <a:t>Zvonimir </a:t>
            </a:r>
            <a:r>
              <a:rPr lang="hr-HR" dirty="0" err="1" smtClean="0">
                <a:latin typeface="Arial" panose="020B0604020202020204" pitchFamily="34" charset="0"/>
                <a:cs typeface="Arial" panose="020B0604020202020204" pitchFamily="34" charset="0"/>
              </a:rPr>
              <a:t>Ovanin</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Marko Primorac</a:t>
            </a:r>
            <a:endParaRPr lang="hr-HR" dirty="0" smtClean="0">
              <a:latin typeface="Arial" panose="020B0604020202020204" pitchFamily="34" charset="0"/>
              <a:cs typeface="Arial" panose="020B0604020202020204" pitchFamily="34" charset="0"/>
            </a:endParaRPr>
          </a:p>
          <a:p>
            <a:r>
              <a:rPr lang="hr-HR" dirty="0" smtClean="0">
                <a:latin typeface="Arial" panose="020B0604020202020204" pitchFamily="34" charset="0"/>
                <a:cs typeface="Arial" panose="020B0604020202020204" pitchFamily="34" charset="0"/>
              </a:rPr>
              <a:t>Hrvoje Šimović</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01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a:bodyPr>
          <a:lstStyle/>
          <a:p>
            <a:r>
              <a:rPr lang="en-US" sz="4000" dirty="0"/>
              <a:t>Wind power market participants </a:t>
            </a:r>
            <a:r>
              <a:rPr lang="hr-HR" sz="4000" dirty="0" smtClean="0"/>
              <a:t/>
            </a:r>
            <a:br>
              <a:rPr lang="hr-HR" sz="4000" dirty="0" smtClean="0"/>
            </a:br>
            <a:r>
              <a:rPr lang="en-US" sz="4000" dirty="0" smtClean="0"/>
              <a:t>in </a:t>
            </a:r>
            <a:r>
              <a:rPr lang="en-US" sz="4000" dirty="0"/>
              <a:t>Croatia (1)</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3" name="Table 2"/>
          <p:cNvGraphicFramePr>
            <a:graphicFrameLocks noGrp="1"/>
          </p:cNvGraphicFramePr>
          <p:nvPr>
            <p:extLst>
              <p:ext uri="{D42A27DB-BD31-4B8C-83A1-F6EECF244321}">
                <p14:modId xmlns:p14="http://schemas.microsoft.com/office/powerpoint/2010/main" val="1966813470"/>
              </p:ext>
            </p:extLst>
          </p:nvPr>
        </p:nvGraphicFramePr>
        <p:xfrm>
          <a:off x="879474" y="1535051"/>
          <a:ext cx="6967877" cy="4982810"/>
        </p:xfrm>
        <a:graphic>
          <a:graphicData uri="http://schemas.openxmlformats.org/drawingml/2006/table">
            <a:tbl>
              <a:tblPr firstRow="1" firstCol="1" bandRow="1"/>
              <a:tblGrid>
                <a:gridCol w="1562197">
                  <a:extLst>
                    <a:ext uri="{9D8B030D-6E8A-4147-A177-3AD203B41FA5}">
                      <a16:colId xmlns:a16="http://schemas.microsoft.com/office/drawing/2014/main" val="1063716110"/>
                    </a:ext>
                  </a:extLst>
                </a:gridCol>
                <a:gridCol w="1575980">
                  <a:extLst>
                    <a:ext uri="{9D8B030D-6E8A-4147-A177-3AD203B41FA5}">
                      <a16:colId xmlns:a16="http://schemas.microsoft.com/office/drawing/2014/main" val="618483104"/>
                    </a:ext>
                  </a:extLst>
                </a:gridCol>
                <a:gridCol w="863134">
                  <a:extLst>
                    <a:ext uri="{9D8B030D-6E8A-4147-A177-3AD203B41FA5}">
                      <a16:colId xmlns:a16="http://schemas.microsoft.com/office/drawing/2014/main" val="371857816"/>
                    </a:ext>
                  </a:extLst>
                </a:gridCol>
                <a:gridCol w="1421631">
                  <a:extLst>
                    <a:ext uri="{9D8B030D-6E8A-4147-A177-3AD203B41FA5}">
                      <a16:colId xmlns:a16="http://schemas.microsoft.com/office/drawing/2014/main" val="2810226746"/>
                    </a:ext>
                  </a:extLst>
                </a:gridCol>
                <a:gridCol w="1544935">
                  <a:extLst>
                    <a:ext uri="{9D8B030D-6E8A-4147-A177-3AD203B41FA5}">
                      <a16:colId xmlns:a16="http://schemas.microsoft.com/office/drawing/2014/main" val="4043150422"/>
                    </a:ext>
                  </a:extLst>
                </a:gridCol>
              </a:tblGrid>
              <a:tr h="547028">
                <a:tc>
                  <a:txBody>
                    <a:bodyPr/>
                    <a:lstStyle/>
                    <a:p>
                      <a:pPr marL="0" marR="0" algn="r">
                        <a:lnSpc>
                          <a:spcPct val="107000"/>
                        </a:lnSpc>
                        <a:spcBef>
                          <a:spcPts val="0"/>
                        </a:spcBef>
                        <a:spcAft>
                          <a:spcPts val="0"/>
                        </a:spcAft>
                      </a:pPr>
                      <a:r>
                        <a:rPr lang="en-GB" sz="1200" b="1" dirty="0">
                          <a:solidFill>
                            <a:srgbClr val="004D76"/>
                          </a:solidFill>
                          <a:effectLst/>
                          <a:latin typeface="+mn-lt"/>
                          <a:ea typeface="Calibri" panose="020F0502020204030204" pitchFamily="34" charset="0"/>
                          <a:cs typeface="Times New Roman" panose="02020603050405020304" pitchFamily="18" charset="0"/>
                        </a:rPr>
                        <a:t>Producer</a:t>
                      </a:r>
                      <a:endParaRPr lang="hr-HR" sz="1200" b="1" dirty="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Calibri" panose="020F0502020204030204" pitchFamily="34" charset="0"/>
                          <a:cs typeface="Times New Roman" panose="02020603050405020304" pitchFamily="18" charset="0"/>
                        </a:rPr>
                        <a:t>Plant/</a:t>
                      </a:r>
                      <a:endParaRPr lang="hr-HR" sz="1200" b="1">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200" b="1">
                          <a:solidFill>
                            <a:srgbClr val="004D76"/>
                          </a:solidFill>
                          <a:effectLst/>
                          <a:latin typeface="+mn-lt"/>
                          <a:ea typeface="Calibri" panose="020F0502020204030204" pitchFamily="34" charset="0"/>
                          <a:cs typeface="Times New Roman" panose="02020603050405020304" pitchFamily="18" charset="0"/>
                        </a:rPr>
                        <a:t>wind farm</a:t>
                      </a:r>
                      <a:endParaRPr lang="hr-HR" sz="1200" b="1">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Calibri" panose="020F0502020204030204" pitchFamily="34" charset="0"/>
                          <a:cs typeface="Times New Roman" panose="02020603050405020304" pitchFamily="18" charset="0"/>
                        </a:rPr>
                        <a:t>Installed capacity (MW)</a:t>
                      </a:r>
                      <a:endParaRPr lang="hr-HR" sz="1200" b="1">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Calibri" panose="020F0502020204030204" pitchFamily="34" charset="0"/>
                          <a:cs typeface="Times New Roman" panose="02020603050405020304" pitchFamily="18" charset="0"/>
                        </a:rPr>
                        <a:t>Location (county)</a:t>
                      </a:r>
                      <a:endParaRPr lang="hr-HR" sz="1200" b="1">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Calibri" panose="020F0502020204030204" pitchFamily="34" charset="0"/>
                          <a:cs typeface="Times New Roman" panose="02020603050405020304" pitchFamily="18" charset="0"/>
                        </a:rPr>
                        <a:t>Wind turbine manufacturer</a:t>
                      </a:r>
                      <a:endParaRPr lang="hr-HR" sz="1200" b="1" dirty="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789065056"/>
                  </a:ext>
                </a:extLst>
              </a:tr>
              <a:tr h="173330">
                <a:tc>
                  <a:txBody>
                    <a:bodyPr/>
                    <a:lstStyle/>
                    <a:p>
                      <a:pPr marL="0" marR="0" algn="r">
                        <a:lnSpc>
                          <a:spcPct val="107000"/>
                        </a:lnSpc>
                        <a:spcBef>
                          <a:spcPts val="0"/>
                        </a:spcBef>
                        <a:spcAft>
                          <a:spcPts val="0"/>
                        </a:spcAft>
                      </a:pPr>
                      <a:r>
                        <a:rPr lang="de-DE" sz="1200">
                          <a:solidFill>
                            <a:srgbClr val="004D76"/>
                          </a:solidFill>
                          <a:effectLst/>
                          <a:latin typeface="+mn-lt"/>
                          <a:ea typeface="Calibri" panose="020F0502020204030204" pitchFamily="34" charset="0"/>
                          <a:cs typeface="Times New Roman" panose="02020603050405020304" pitchFamily="18" charset="0"/>
                        </a:rPr>
                        <a:t>Aiolos projekt</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Ogorje</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42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Split-Dalmatia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Vestas</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527746025"/>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Crno brdo</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Crno Brdo</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Šibenik-Knin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Leitwind</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02448921"/>
                  </a:ext>
                </a:extLst>
              </a:tr>
              <a:tr h="173330">
                <a:tc>
                  <a:txBody>
                    <a:bodyPr/>
                    <a:lstStyle/>
                    <a:p>
                      <a:pPr marL="0" marR="0" algn="r">
                        <a:lnSpc>
                          <a:spcPct val="107000"/>
                        </a:lnSpc>
                        <a:spcBef>
                          <a:spcPts val="0"/>
                        </a:spcBef>
                        <a:spcAft>
                          <a:spcPts val="0"/>
                        </a:spcAft>
                      </a:pPr>
                      <a:r>
                        <a:rPr lang="de-DE" sz="1200">
                          <a:solidFill>
                            <a:srgbClr val="004D76"/>
                          </a:solidFill>
                          <a:effectLst/>
                          <a:latin typeface="+mn-lt"/>
                          <a:ea typeface="Calibri" panose="020F0502020204030204" pitchFamily="34" charset="0"/>
                          <a:cs typeface="Times New Roman" panose="02020603050405020304" pitchFamily="18" charset="0"/>
                        </a:rPr>
                        <a:t>Eko - energija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Zelengrad Obrovac</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42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Zadar</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Vestas</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905753942"/>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Eko</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ZD2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18</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Zadar</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Siemens</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138773387"/>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Eko</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ZD3</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18</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Zadar</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Siemens</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63963781"/>
                  </a:ext>
                </a:extLst>
              </a:tr>
              <a:tr h="173330">
                <a:tc>
                  <a:txBody>
                    <a:bodyPr/>
                    <a:lstStyle/>
                    <a:p>
                      <a:pPr marL="0" marR="0" algn="r">
                        <a:lnSpc>
                          <a:spcPct val="107000"/>
                        </a:lnSpc>
                        <a:spcBef>
                          <a:spcPts val="0"/>
                        </a:spcBef>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Eko Zadar dva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ZD4</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9</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Zadar</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Siemens</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13843420"/>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Jelinak</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Jelinak </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30</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Split-Dalmatia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Acciona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015862134"/>
                  </a:ext>
                </a:extLst>
              </a:tr>
              <a:tr h="360179">
                <a:tc>
                  <a:txBody>
                    <a:bodyPr/>
                    <a:lstStyle/>
                    <a:p>
                      <a:pPr marL="0" marR="0" algn="r">
                        <a:lnSpc>
                          <a:spcPct val="107000"/>
                        </a:lnSpc>
                        <a:spcBef>
                          <a:spcPts val="0"/>
                        </a:spcBef>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Končar-obnovljivi izvori</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Pometeno Brdo</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17.5</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Split-Dalmatia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Končar</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247457142"/>
                  </a:ext>
                </a:extLst>
              </a:tr>
              <a:tr h="360179">
                <a:tc>
                  <a:txBody>
                    <a:bodyPr/>
                    <a:lstStyle/>
                    <a:p>
                      <a:pPr marL="0" marR="0" algn="r">
                        <a:lnSpc>
                          <a:spcPct val="107000"/>
                        </a:lnSpc>
                        <a:spcBef>
                          <a:spcPts val="0"/>
                        </a:spcBef>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Končar-obnovljivi izvori</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Pometeno Brdo (Reconstruction)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2.5</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Split-Dalmatia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Končar</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866169127"/>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Orlice</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Orlice</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9.6</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Šibenik-Knin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Enercon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964498269"/>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Oštra stina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ST1-2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Split-Dalmatia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Siemens</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033908947"/>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Oštra stina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dirty="0" err="1">
                          <a:solidFill>
                            <a:srgbClr val="004D76"/>
                          </a:solidFill>
                          <a:effectLst/>
                          <a:latin typeface="+mn-lt"/>
                          <a:ea typeface="Calibri" panose="020F0502020204030204" pitchFamily="34" charset="0"/>
                          <a:cs typeface="Times New Roman" panose="02020603050405020304" pitchFamily="18" charset="0"/>
                        </a:rPr>
                        <a:t>ST1</a:t>
                      </a:r>
                      <a:r>
                        <a:rPr lang="en-GB" sz="1200" dirty="0">
                          <a:solidFill>
                            <a:srgbClr val="004D76"/>
                          </a:solidFill>
                          <a:effectLst/>
                          <a:latin typeface="+mn-lt"/>
                          <a:ea typeface="Calibri" panose="020F0502020204030204" pitchFamily="34" charset="0"/>
                          <a:cs typeface="Times New Roman" panose="02020603050405020304" pitchFamily="18" charset="0"/>
                        </a:rPr>
                        <a:t>-2</a:t>
                      </a:r>
                      <a:endParaRPr lang="hr-HR" sz="1200" dirty="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Split-Dalmatia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Enercon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22771678"/>
                  </a:ext>
                </a:extLst>
              </a:tr>
              <a:tr h="21629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Ponikve</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Ponikve</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34</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Dubrovnik-Neretva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Enercon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86997083"/>
                  </a:ext>
                </a:extLst>
              </a:tr>
              <a:tr h="36017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RP Global Danilo</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Velika glava, Bubrig and Crni vrh</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43</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Šibenik-Knin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Enercon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921045003"/>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Rudine</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Rudine </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34.2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Split-Dalmatia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Enercon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234780248"/>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Selan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Vrataruša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42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Lika-Senj</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Vestas</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345322841"/>
                  </a:ext>
                </a:extLst>
              </a:tr>
              <a:tr h="265250">
                <a:tc>
                  <a:txBody>
                    <a:bodyPr/>
                    <a:lstStyle/>
                    <a:p>
                      <a:pPr marL="0" marR="0" algn="r">
                        <a:lnSpc>
                          <a:spcPct val="107000"/>
                        </a:lnSpc>
                        <a:spcBef>
                          <a:spcPts val="0"/>
                        </a:spcBef>
                        <a:spcAft>
                          <a:spcPts val="0"/>
                        </a:spcAft>
                      </a:pPr>
                      <a:r>
                        <a:rPr lang="de-DE" sz="1200">
                          <a:solidFill>
                            <a:srgbClr val="004D76"/>
                          </a:solidFill>
                          <a:effectLst/>
                          <a:latin typeface="+mn-lt"/>
                          <a:ea typeface="Calibri" panose="020F0502020204030204" pitchFamily="34" charset="0"/>
                          <a:cs typeface="Times New Roman" panose="02020603050405020304" pitchFamily="18" charset="0"/>
                        </a:rPr>
                        <a:t>Trtar-Krtolin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Trtarkrtolin </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11.2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Šibenik-Knin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Enercon</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73290897"/>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Velika popina</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ZD6</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9</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Zadar</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dirty="0">
                          <a:solidFill>
                            <a:srgbClr val="004D76"/>
                          </a:solidFill>
                          <a:effectLst/>
                          <a:latin typeface="+mn-lt"/>
                          <a:ea typeface="Calibri" panose="020F0502020204030204" pitchFamily="34" charset="0"/>
                          <a:cs typeface="Times New Roman" panose="02020603050405020304" pitchFamily="18" charset="0"/>
                        </a:rPr>
                        <a:t>Siemens</a:t>
                      </a:r>
                      <a:endParaRPr lang="hr-HR" sz="1200" dirty="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604408303"/>
                  </a:ext>
                </a:extLst>
              </a:tr>
              <a:tr h="173330">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Total</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 </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412</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 </a:t>
                      </a:r>
                      <a:endParaRPr lang="hr-HR" sz="120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dirty="0">
                          <a:solidFill>
                            <a:srgbClr val="004D76"/>
                          </a:solidFill>
                          <a:effectLst/>
                          <a:latin typeface="+mn-lt"/>
                          <a:ea typeface="Calibri" panose="020F0502020204030204" pitchFamily="34" charset="0"/>
                          <a:cs typeface="Times New Roman" panose="02020603050405020304" pitchFamily="18" charset="0"/>
                        </a:rPr>
                        <a:t> </a:t>
                      </a:r>
                      <a:endParaRPr lang="hr-HR" sz="1200" dirty="0">
                        <a:effectLst/>
                        <a:latin typeface="+mn-lt"/>
                        <a:ea typeface="Calibri" panose="020F0502020204030204" pitchFamily="34" charset="0"/>
                        <a:cs typeface="Times New Roman" panose="02020603050405020304" pitchFamily="18" charset="0"/>
                      </a:endParaRPr>
                    </a:p>
                  </a:txBody>
                  <a:tcPr marL="64556" marR="6455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9973418"/>
                  </a:ext>
                </a:extLst>
              </a:tr>
            </a:tbl>
          </a:graphicData>
        </a:graphic>
      </p:graphicFrame>
      <p:sp>
        <p:nvSpPr>
          <p:cNvPr id="28" name="Text Box 22"/>
          <p:cNvSpPr txBox="1">
            <a:spLocks noChangeArrowheads="1"/>
          </p:cNvSpPr>
          <p:nvPr/>
        </p:nvSpPr>
        <p:spPr bwMode="auto">
          <a:xfrm>
            <a:off x="7858946" y="5393031"/>
            <a:ext cx="1045210" cy="869950"/>
          </a:xfrm>
          <a:prstGeom prst="rect">
            <a:avLst/>
          </a:prstGeom>
          <a:noFill/>
          <a:ln w="9525">
            <a:noFill/>
            <a:miter lim="800000"/>
            <a:headEnd/>
            <a:tailEnd/>
          </a:ln>
        </p:spPr>
        <p:txBody>
          <a:bodyPr rot="0" vert="horz" wrap="square" lIns="91440" tIns="45720" rIns="91440" bIns="45720" anchor="t" anchorCtr="0">
            <a:noAutofit/>
          </a:bodyPr>
          <a:lstStyle/>
          <a:p>
            <a:pPr marL="0" marR="0" algn="l">
              <a:spcBef>
                <a:spcPts val="0"/>
              </a:spcBef>
              <a:spcAft>
                <a:spcPts val="0"/>
              </a:spcAft>
            </a:pPr>
            <a:r>
              <a:rPr lang="en-GB" sz="900" dirty="0">
                <a:solidFill>
                  <a:srgbClr val="C00000"/>
                </a:solidFill>
                <a:effectLst/>
                <a:ea typeface="Calibri" panose="020F0502020204030204" pitchFamily="34" charset="0"/>
                <a:cs typeface="Times New Roman" panose="02020603050405020304" pitchFamily="18" charset="0"/>
              </a:rPr>
              <a:t>Source:</a:t>
            </a:r>
            <a:r>
              <a:rPr lang="en-GB" sz="900" dirty="0">
                <a:solidFill>
                  <a:srgbClr val="004D76"/>
                </a:solidFill>
                <a:effectLst/>
                <a:ea typeface="Calibri" panose="020F0502020204030204" pitchFamily="34" charset="0"/>
                <a:cs typeface="Times New Roman" panose="02020603050405020304" pitchFamily="18" charset="0"/>
              </a:rPr>
              <a:t> </a:t>
            </a:r>
            <a:br>
              <a:rPr lang="en-GB" sz="900" dirty="0">
                <a:solidFill>
                  <a:srgbClr val="004D76"/>
                </a:solidFill>
                <a:effectLst/>
                <a:ea typeface="Calibri" panose="020F0502020204030204" pitchFamily="34" charset="0"/>
                <a:cs typeface="Times New Roman" panose="02020603050405020304" pitchFamily="18" charset="0"/>
              </a:rPr>
            </a:br>
            <a:r>
              <a:rPr lang="en-GB" sz="900" dirty="0">
                <a:solidFill>
                  <a:srgbClr val="004D76"/>
                </a:solidFill>
                <a:effectLst/>
                <a:ea typeface="Calibri" panose="020F0502020204030204" pitchFamily="34" charset="0"/>
                <a:cs typeface="Times New Roman" panose="02020603050405020304" pitchFamily="18" charset="0"/>
              </a:rPr>
              <a:t>Authors’ representation, based on data from: </a:t>
            </a:r>
            <a:r>
              <a:rPr lang="en-GB" sz="900" dirty="0" err="1">
                <a:solidFill>
                  <a:srgbClr val="004D76"/>
                </a:solidFill>
                <a:effectLst/>
                <a:ea typeface="Calibri" panose="020F0502020204030204" pitchFamily="34" charset="0"/>
                <a:cs typeface="Times New Roman" panose="02020603050405020304" pitchFamily="18" charset="0"/>
              </a:rPr>
              <a:t>HROTE</a:t>
            </a:r>
            <a:r>
              <a:rPr lang="en-GB" sz="900" dirty="0">
                <a:solidFill>
                  <a:srgbClr val="004D76"/>
                </a:solidFill>
                <a:effectLst/>
                <a:ea typeface="Calibri" panose="020F0502020204030204" pitchFamily="34" charset="0"/>
                <a:cs typeface="Times New Roman" panose="02020603050405020304" pitchFamily="18" charset="0"/>
              </a:rPr>
              <a:t> (2017)</a:t>
            </a:r>
            <a:endParaRPr lang="hr-HR" sz="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947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4000" dirty="0"/>
              <a:t>Wind power market participants in Croatia </a:t>
            </a:r>
            <a:r>
              <a:rPr lang="en-US" sz="4000" dirty="0" smtClean="0"/>
              <a:t>(</a:t>
            </a:r>
            <a:r>
              <a:rPr lang="hr-HR" sz="4000" dirty="0" smtClean="0"/>
              <a:t>2</a:t>
            </a:r>
            <a:r>
              <a:rPr lang="en-US" sz="4000" dirty="0" smtClean="0"/>
              <a:t>)</a:t>
            </a:r>
            <a:endParaRPr lang="hr-HR" sz="4000" dirty="0"/>
          </a:p>
        </p:txBody>
      </p:sp>
      <p:sp>
        <p:nvSpPr>
          <p:cNvPr id="3" name="Content Placeholder 2"/>
          <p:cNvSpPr>
            <a:spLocks noGrp="1"/>
          </p:cNvSpPr>
          <p:nvPr>
            <p:ph idx="1"/>
          </p:nvPr>
        </p:nvSpPr>
        <p:spPr>
          <a:xfrm>
            <a:off x="628649" y="1842717"/>
            <a:ext cx="8035665" cy="4351338"/>
          </a:xfrm>
        </p:spPr>
        <p:txBody>
          <a:bodyPr>
            <a:noAutofit/>
          </a:bodyPr>
          <a:lstStyle/>
          <a:p>
            <a:pPr marL="361950" indent="-361950"/>
            <a:r>
              <a:rPr lang="en-US" sz="2400" dirty="0"/>
              <a:t>In the Republic of Croatia, </a:t>
            </a:r>
            <a:r>
              <a:rPr lang="hr-HR" sz="2400" dirty="0" smtClean="0"/>
              <a:t>t</a:t>
            </a:r>
            <a:r>
              <a:rPr lang="en-US" sz="2400" dirty="0" smtClean="0"/>
              <a:t>here </a:t>
            </a:r>
            <a:r>
              <a:rPr lang="en-US" sz="2400" dirty="0"/>
              <a:t>are 22 </a:t>
            </a:r>
            <a:r>
              <a:rPr lang="en-US" sz="2400" dirty="0" smtClean="0"/>
              <a:t>eligible </a:t>
            </a:r>
            <a:r>
              <a:rPr lang="en-US" sz="2400" dirty="0"/>
              <a:t>producers who have concluded electricity purchase contract with </a:t>
            </a:r>
            <a:r>
              <a:rPr lang="en-US" sz="2400" dirty="0" err="1"/>
              <a:t>HROTE</a:t>
            </a:r>
            <a:r>
              <a:rPr lang="en-US" sz="2400" dirty="0"/>
              <a:t> under Tariff System, where 15 of them are operational and 7 companies have not yet commissioned their </a:t>
            </a:r>
            <a:r>
              <a:rPr lang="en-US" sz="2400" dirty="0" smtClean="0"/>
              <a:t>plants</a:t>
            </a:r>
            <a:endParaRPr lang="en-US" sz="2400" dirty="0"/>
          </a:p>
          <a:p>
            <a:pPr marL="361950" indent="-361950"/>
            <a:r>
              <a:rPr lang="en-US" sz="2400" dirty="0"/>
              <a:t>Out of 22 companies fifteen are in foreign and seven in domestic private ownership. All are </a:t>
            </a:r>
            <a:r>
              <a:rPr lang="en-US" sz="2400" dirty="0" err="1" smtClean="0"/>
              <a:t>regist</a:t>
            </a:r>
            <a:r>
              <a:rPr lang="hr-HR" sz="2400" dirty="0" smtClean="0"/>
              <a:t>e</a:t>
            </a:r>
            <a:r>
              <a:rPr lang="en-US" sz="2400" dirty="0" smtClean="0"/>
              <a:t>red </a:t>
            </a:r>
            <a:r>
              <a:rPr lang="en-US" sz="2400" dirty="0"/>
              <a:t>as limited liability </a:t>
            </a:r>
            <a:r>
              <a:rPr lang="en-US" sz="2400" dirty="0" smtClean="0"/>
              <a:t>comp</a:t>
            </a:r>
            <a:r>
              <a:rPr lang="hr-HR" sz="2400" dirty="0" smtClean="0"/>
              <a:t>a</a:t>
            </a:r>
            <a:r>
              <a:rPr lang="en-US" sz="2400" dirty="0" err="1" smtClean="0"/>
              <a:t>nies</a:t>
            </a:r>
            <a:r>
              <a:rPr lang="en-US" sz="2400" dirty="0" smtClean="0"/>
              <a:t> </a:t>
            </a:r>
            <a:endParaRPr lang="en-US" sz="2400" dirty="0"/>
          </a:p>
          <a:p>
            <a:pPr marL="361950" indent="-361950"/>
            <a:r>
              <a:rPr lang="en-US" sz="2400" dirty="0"/>
              <a:t>As much as 41% of the total capacity is accounted for by </a:t>
            </a:r>
            <a:r>
              <a:rPr lang="en-US" sz="2400" dirty="0" err="1"/>
              <a:t>Vrataruša</a:t>
            </a:r>
            <a:r>
              <a:rPr lang="en-US" sz="2400" dirty="0"/>
              <a:t>, </a:t>
            </a:r>
            <a:r>
              <a:rPr lang="en-US" sz="2400" dirty="0" err="1"/>
              <a:t>Zelengrad</a:t>
            </a:r>
            <a:r>
              <a:rPr lang="en-US" sz="2400" dirty="0"/>
              <a:t> </a:t>
            </a:r>
            <a:r>
              <a:rPr lang="en-US" sz="2400" dirty="0" err="1"/>
              <a:t>Obrovac</a:t>
            </a:r>
            <a:r>
              <a:rPr lang="en-US" sz="2400" dirty="0"/>
              <a:t>, </a:t>
            </a:r>
            <a:r>
              <a:rPr lang="en-US" sz="2400" dirty="0" err="1"/>
              <a:t>Ogorje</a:t>
            </a:r>
            <a:r>
              <a:rPr lang="en-US" sz="2400" dirty="0"/>
              <a:t>, </a:t>
            </a:r>
            <a:r>
              <a:rPr lang="en-US" sz="2400" dirty="0" err="1"/>
              <a:t>Velika</a:t>
            </a:r>
            <a:r>
              <a:rPr lang="en-US" sz="2400" dirty="0"/>
              <a:t> </a:t>
            </a:r>
            <a:r>
              <a:rPr lang="en-US" sz="2400" dirty="0" err="1"/>
              <a:t>glava</a:t>
            </a:r>
            <a:r>
              <a:rPr lang="en-US" sz="2400" dirty="0"/>
              <a:t>, </a:t>
            </a:r>
            <a:r>
              <a:rPr lang="en-US" sz="2400" dirty="0" err="1"/>
              <a:t>Bubrig</a:t>
            </a:r>
            <a:r>
              <a:rPr lang="en-US" sz="2400" dirty="0"/>
              <a:t> and </a:t>
            </a:r>
            <a:r>
              <a:rPr lang="en-US" sz="2400" dirty="0" err="1"/>
              <a:t>Crni</a:t>
            </a:r>
            <a:r>
              <a:rPr lang="en-US" sz="2400" dirty="0"/>
              <a:t> </a:t>
            </a:r>
            <a:r>
              <a:rPr lang="en-US" sz="2400" dirty="0" err="1"/>
              <a:t>vrh</a:t>
            </a:r>
            <a:r>
              <a:rPr lang="en-US" sz="2400" dirty="0"/>
              <a:t>. All wind plants are </a:t>
            </a:r>
            <a:r>
              <a:rPr lang="en-US" sz="2400" dirty="0" smtClean="0"/>
              <a:t>located </a:t>
            </a:r>
            <a:r>
              <a:rPr lang="en-US" sz="2400" dirty="0"/>
              <a:t>in the coastal area of only five </a:t>
            </a:r>
            <a:r>
              <a:rPr lang="en-US" sz="2400" dirty="0" smtClean="0"/>
              <a:t>counties</a:t>
            </a:r>
            <a:endParaRPr lang="hr-HR" sz="24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126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fontScale="90000"/>
          </a:bodyPr>
          <a:lstStyle/>
          <a:p>
            <a:r>
              <a:rPr lang="en-US" sz="4000" dirty="0"/>
              <a:t>Basic information on active wind plants in the Republic of Croatia in 2016</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28" name="Text Box 22"/>
          <p:cNvSpPr txBox="1">
            <a:spLocks noChangeArrowheads="1"/>
          </p:cNvSpPr>
          <p:nvPr/>
        </p:nvSpPr>
        <p:spPr bwMode="auto">
          <a:xfrm>
            <a:off x="7858946" y="4924269"/>
            <a:ext cx="1045210" cy="1146742"/>
          </a:xfrm>
          <a:prstGeom prst="rect">
            <a:avLst/>
          </a:prstGeom>
          <a:noFill/>
          <a:ln w="9525">
            <a:noFill/>
            <a:miter lim="800000"/>
            <a:headEnd/>
            <a:tailEnd/>
          </a:ln>
        </p:spPr>
        <p:txBody>
          <a:bodyPr rot="0" vert="horz" wrap="square" lIns="91440" tIns="45720" rIns="91440" bIns="45720" anchor="t" anchorCtr="0">
            <a:noAutofit/>
          </a:bodyPr>
          <a:lstStyle/>
          <a:p>
            <a:r>
              <a:rPr lang="en-GB" sz="900" dirty="0">
                <a:solidFill>
                  <a:srgbClr val="C00000"/>
                </a:solidFill>
                <a:effectLst/>
                <a:ea typeface="Calibri" panose="020F0502020204030204" pitchFamily="34" charset="0"/>
                <a:cs typeface="Times New Roman" panose="02020603050405020304" pitchFamily="18" charset="0"/>
              </a:rPr>
              <a:t>Source:</a:t>
            </a:r>
            <a:r>
              <a:rPr lang="en-GB" sz="900" dirty="0">
                <a:solidFill>
                  <a:srgbClr val="004D76"/>
                </a:solidFill>
                <a:effectLst/>
                <a:ea typeface="Calibri" panose="020F0502020204030204" pitchFamily="34" charset="0"/>
                <a:cs typeface="Times New Roman" panose="02020603050405020304" pitchFamily="18" charset="0"/>
              </a:rPr>
              <a:t> </a:t>
            </a:r>
            <a:br>
              <a:rPr lang="en-GB" sz="900" dirty="0">
                <a:solidFill>
                  <a:srgbClr val="004D76"/>
                </a:solidFill>
                <a:effectLst/>
                <a:ea typeface="Calibri" panose="020F0502020204030204" pitchFamily="34" charset="0"/>
                <a:cs typeface="Times New Roman" panose="02020603050405020304" pitchFamily="18" charset="0"/>
              </a:rPr>
            </a:br>
            <a:r>
              <a:rPr lang="en-US" sz="900" dirty="0">
                <a:solidFill>
                  <a:srgbClr val="004D76"/>
                </a:solidFill>
                <a:ea typeface="Calibri" panose="020F0502020204030204" pitchFamily="34" charset="0"/>
                <a:cs typeface="Times New Roman" panose="02020603050405020304" pitchFamily="18" charset="0"/>
              </a:rPr>
              <a:t>Authors’ representation, based on data from companies’ financial statements and websites</a:t>
            </a:r>
            <a:endParaRPr lang="hr-HR" sz="900" dirty="0">
              <a:effectLst/>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35889664"/>
              </p:ext>
            </p:extLst>
          </p:nvPr>
        </p:nvGraphicFramePr>
        <p:xfrm>
          <a:off x="748031" y="1446551"/>
          <a:ext cx="7110916" cy="4624460"/>
        </p:xfrm>
        <a:graphic>
          <a:graphicData uri="http://schemas.openxmlformats.org/drawingml/2006/table">
            <a:tbl>
              <a:tblPr firstRow="1" firstCol="1" bandRow="1"/>
              <a:tblGrid>
                <a:gridCol w="1433039">
                  <a:extLst>
                    <a:ext uri="{9D8B030D-6E8A-4147-A177-3AD203B41FA5}">
                      <a16:colId xmlns:a16="http://schemas.microsoft.com/office/drawing/2014/main" val="1831768134"/>
                    </a:ext>
                  </a:extLst>
                </a:gridCol>
                <a:gridCol w="816964">
                  <a:extLst>
                    <a:ext uri="{9D8B030D-6E8A-4147-A177-3AD203B41FA5}">
                      <a16:colId xmlns:a16="http://schemas.microsoft.com/office/drawing/2014/main" val="4031486932"/>
                    </a:ext>
                  </a:extLst>
                </a:gridCol>
                <a:gridCol w="1349115">
                  <a:extLst>
                    <a:ext uri="{9D8B030D-6E8A-4147-A177-3AD203B41FA5}">
                      <a16:colId xmlns:a16="http://schemas.microsoft.com/office/drawing/2014/main" val="1573223618"/>
                    </a:ext>
                  </a:extLst>
                </a:gridCol>
                <a:gridCol w="951875">
                  <a:extLst>
                    <a:ext uri="{9D8B030D-6E8A-4147-A177-3AD203B41FA5}">
                      <a16:colId xmlns:a16="http://schemas.microsoft.com/office/drawing/2014/main" val="782478351"/>
                    </a:ext>
                  </a:extLst>
                </a:gridCol>
                <a:gridCol w="947241">
                  <a:extLst>
                    <a:ext uri="{9D8B030D-6E8A-4147-A177-3AD203B41FA5}">
                      <a16:colId xmlns:a16="http://schemas.microsoft.com/office/drawing/2014/main" val="2970758531"/>
                    </a:ext>
                  </a:extLst>
                </a:gridCol>
                <a:gridCol w="1612682">
                  <a:extLst>
                    <a:ext uri="{9D8B030D-6E8A-4147-A177-3AD203B41FA5}">
                      <a16:colId xmlns:a16="http://schemas.microsoft.com/office/drawing/2014/main" val="2275122816"/>
                    </a:ext>
                  </a:extLst>
                </a:gridCol>
              </a:tblGrid>
              <a:tr h="783833">
                <a:tc>
                  <a:txBody>
                    <a:bodyPr/>
                    <a:lstStyle/>
                    <a:p>
                      <a:pPr marL="0" marR="0" algn="r">
                        <a:lnSpc>
                          <a:spcPct val="107000"/>
                        </a:lnSpc>
                        <a:spcBef>
                          <a:spcPts val="0"/>
                        </a:spcBef>
                        <a:spcAft>
                          <a:spcPts val="0"/>
                        </a:spcAft>
                      </a:pPr>
                      <a:r>
                        <a:rPr lang="en-GB" sz="1200" b="1" dirty="0">
                          <a:solidFill>
                            <a:srgbClr val="004D76"/>
                          </a:solidFill>
                          <a:effectLst/>
                          <a:latin typeface="+mn-lt"/>
                          <a:ea typeface="Calibri" panose="020F0502020204030204" pitchFamily="34" charset="0"/>
                          <a:cs typeface="Times New Roman" panose="02020603050405020304" pitchFamily="18" charset="0"/>
                        </a:rPr>
                        <a:t>Producer</a:t>
                      </a:r>
                      <a:endParaRPr lang="hr-HR" sz="1200" b="1" dirty="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Calibri" panose="020F0502020204030204" pitchFamily="34" charset="0"/>
                          <a:cs typeface="Times New Roman" panose="02020603050405020304" pitchFamily="18" charset="0"/>
                        </a:rPr>
                        <a:t>Founded</a:t>
                      </a:r>
                      <a:endParaRPr lang="hr-HR" sz="1200" b="1"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smtClean="0">
                          <a:solidFill>
                            <a:srgbClr val="004D76"/>
                          </a:solidFill>
                          <a:effectLst/>
                          <a:latin typeface="+mn-lt"/>
                          <a:ea typeface="Calibri" panose="020F0502020204030204" pitchFamily="34" charset="0"/>
                          <a:cs typeface="Times New Roman" panose="02020603050405020304" pitchFamily="18" charset="0"/>
                        </a:rPr>
                        <a:t>Commissioning </a:t>
                      </a:r>
                      <a:r>
                        <a:rPr lang="en-GB" sz="1200" b="1" dirty="0">
                          <a:solidFill>
                            <a:srgbClr val="004D76"/>
                          </a:solidFill>
                          <a:effectLst/>
                          <a:latin typeface="+mn-lt"/>
                          <a:ea typeface="Calibri" panose="020F0502020204030204" pitchFamily="34" charset="0"/>
                          <a:cs typeface="Times New Roman" panose="02020603050405020304" pitchFamily="18" charset="0"/>
                        </a:rPr>
                        <a:t>date</a:t>
                      </a:r>
                      <a:endParaRPr lang="hr-HR" sz="1200" b="1"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Calibri" panose="020F0502020204030204" pitchFamily="34" charset="0"/>
                          <a:cs typeface="Times New Roman" panose="02020603050405020304" pitchFamily="18" charset="0"/>
                        </a:rPr>
                        <a:t>Number of employees</a:t>
                      </a:r>
                      <a:endParaRPr lang="hr-HR" sz="1200" b="1"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Calibri" panose="020F0502020204030204" pitchFamily="34" charset="0"/>
                          <a:cs typeface="Times New Roman" panose="02020603050405020304" pitchFamily="18" charset="0"/>
                        </a:rPr>
                        <a:t>Share capital (in thousands of HRK)</a:t>
                      </a:r>
                      <a:endParaRPr lang="hr-HR" sz="1200" b="1"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Calibri" panose="020F0502020204030204" pitchFamily="34" charset="0"/>
                          <a:cs typeface="Times New Roman" panose="02020603050405020304" pitchFamily="18" charset="0"/>
                        </a:rPr>
                        <a:t>Owner</a:t>
                      </a:r>
                      <a:endParaRPr lang="hr-HR" sz="1200" b="1"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781397781"/>
                  </a:ext>
                </a:extLst>
              </a:tr>
              <a:tr h="195859">
                <a:tc>
                  <a:txBody>
                    <a:bodyPr/>
                    <a:lstStyle/>
                    <a:p>
                      <a:pPr marL="0" marR="0" algn="r">
                        <a:lnSpc>
                          <a:spcPct val="107000"/>
                        </a:lnSpc>
                        <a:spcBef>
                          <a:spcPts val="0"/>
                        </a:spcBef>
                        <a:spcAft>
                          <a:spcPts val="0"/>
                        </a:spcAft>
                      </a:pPr>
                      <a:r>
                        <a:rPr lang="de-DE" sz="1200">
                          <a:solidFill>
                            <a:srgbClr val="004D76"/>
                          </a:solidFill>
                          <a:effectLst/>
                          <a:latin typeface="+mn-lt"/>
                          <a:ea typeface="Calibri" panose="020F0502020204030204" pitchFamily="34" charset="0"/>
                          <a:cs typeface="Times New Roman" panose="02020603050405020304" pitchFamily="18" charset="0"/>
                        </a:rPr>
                        <a:t>Aiolos projekt</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2005</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2005</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24</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Ogorje green</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089338910"/>
                  </a:ext>
                </a:extLst>
              </a:tr>
              <a:tr h="19585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Crno brdo</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2006</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2016</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10,703</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Orient green power</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098673033"/>
                  </a:ext>
                </a:extLst>
              </a:tr>
              <a:tr h="195859">
                <a:tc>
                  <a:txBody>
                    <a:bodyPr/>
                    <a:lstStyle/>
                    <a:p>
                      <a:pPr marL="0" marR="0" algn="r">
                        <a:lnSpc>
                          <a:spcPct val="107000"/>
                        </a:lnSpc>
                        <a:spcBef>
                          <a:spcPts val="0"/>
                        </a:spcBef>
                        <a:spcAft>
                          <a:spcPts val="0"/>
                        </a:spcAft>
                      </a:pPr>
                      <a:r>
                        <a:rPr lang="de-DE" sz="1200">
                          <a:solidFill>
                            <a:srgbClr val="004D76"/>
                          </a:solidFill>
                          <a:effectLst/>
                          <a:latin typeface="+mn-lt"/>
                          <a:ea typeface="Calibri" panose="020F0502020204030204" pitchFamily="34" charset="0"/>
                          <a:cs typeface="Times New Roman" panose="02020603050405020304" pitchFamily="18" charset="0"/>
                        </a:rPr>
                        <a:t>Eko -– energija</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NDA</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2015</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74</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Silent meteors</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329059726"/>
                  </a:ext>
                </a:extLst>
              </a:tr>
              <a:tr h="19585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Eko</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8</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Dalekovod professio</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33225005"/>
                  </a:ext>
                </a:extLst>
              </a:tr>
              <a:tr h="195859">
                <a:tc>
                  <a:txBody>
                    <a:bodyPr/>
                    <a:lstStyle/>
                    <a:p>
                      <a:pPr marL="0" marR="0" algn="r">
                        <a:lnSpc>
                          <a:spcPct val="107000"/>
                        </a:lnSpc>
                        <a:spcBef>
                          <a:spcPts val="0"/>
                        </a:spcBef>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Eko Zadar dva</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2007</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2013</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60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Vladimir Matjačić</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9047058"/>
                  </a:ext>
                </a:extLst>
              </a:tr>
              <a:tr h="39171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Jelinak</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2002</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2014</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91,020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Acciona Energia Internacional</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121166754"/>
                  </a:ext>
                </a:extLst>
              </a:tr>
              <a:tr h="391719">
                <a:tc>
                  <a:txBody>
                    <a:bodyPr/>
                    <a:lstStyle/>
                    <a:p>
                      <a:pPr marL="0" marR="0" algn="r">
                        <a:lnSpc>
                          <a:spcPct val="107000"/>
                        </a:lnSpc>
                        <a:spcBef>
                          <a:spcPts val="0"/>
                        </a:spcBef>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Končar-obnovljivi izvori</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2008</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2008</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4</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130,312</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Končar- KET d.d.</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647256687"/>
                  </a:ext>
                </a:extLst>
              </a:tr>
              <a:tr h="19585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Orlice</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2006</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2009</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dirty="0" err="1">
                          <a:solidFill>
                            <a:srgbClr val="004D76"/>
                          </a:solidFill>
                          <a:effectLst/>
                          <a:latin typeface="+mn-lt"/>
                          <a:ea typeface="Calibri" panose="020F0502020204030204" pitchFamily="34" charset="0"/>
                          <a:cs typeface="Times New Roman" panose="02020603050405020304" pitchFamily="18" charset="0"/>
                        </a:rPr>
                        <a:t>WPD</a:t>
                      </a:r>
                      <a:r>
                        <a:rPr lang="en-GB" sz="1200" dirty="0">
                          <a:solidFill>
                            <a:srgbClr val="004D76"/>
                          </a:solidFill>
                          <a:effectLst/>
                          <a:latin typeface="+mn-lt"/>
                          <a:ea typeface="Calibri" panose="020F0502020204030204" pitchFamily="34" charset="0"/>
                          <a:cs typeface="Times New Roman" panose="02020603050405020304" pitchFamily="18" charset="0"/>
                        </a:rPr>
                        <a:t> Europe GMBH</a:t>
                      </a:r>
                      <a:endParaRPr lang="hr-HR" sz="1200"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147323796"/>
                  </a:ext>
                </a:extLst>
              </a:tr>
              <a:tr h="19585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Oštra stina</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2013</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3</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Iljko Ćurić</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824974198"/>
                  </a:ext>
                </a:extLst>
              </a:tr>
              <a:tr h="19585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Ponikve</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2006</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2013</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 20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WPD Europe BMBH</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64433808"/>
                  </a:ext>
                </a:extLst>
              </a:tr>
              <a:tr h="39171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RP Global Danilo</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2007</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2014</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RP Global Holding Croatia</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98658212"/>
                  </a:ext>
                </a:extLst>
              </a:tr>
              <a:tr h="39171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Rudine</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2009</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2016</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25</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dirty="0">
                          <a:solidFill>
                            <a:srgbClr val="004D76"/>
                          </a:solidFill>
                          <a:effectLst/>
                          <a:latin typeface="+mn-lt"/>
                          <a:ea typeface="Calibri" panose="020F0502020204030204" pitchFamily="34" charset="0"/>
                          <a:cs typeface="Times New Roman" panose="02020603050405020304" pitchFamily="18" charset="0"/>
                        </a:rPr>
                        <a:t>RP Global Holding Croatia</a:t>
                      </a:r>
                      <a:endParaRPr lang="hr-HR" sz="1200"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17969999"/>
                  </a:ext>
                </a:extLst>
              </a:tr>
              <a:tr h="195859">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Selan</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2006</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3</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 16,160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Selan holding GMBH</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67686712"/>
                  </a:ext>
                </a:extLst>
              </a:tr>
              <a:tr h="195859">
                <a:tc>
                  <a:txBody>
                    <a:bodyPr/>
                    <a:lstStyle/>
                    <a:p>
                      <a:pPr marL="0" marR="0" algn="r">
                        <a:lnSpc>
                          <a:spcPct val="107000"/>
                        </a:lnSpc>
                        <a:spcBef>
                          <a:spcPts val="0"/>
                        </a:spcBef>
                        <a:spcAft>
                          <a:spcPts val="0"/>
                        </a:spcAft>
                      </a:pPr>
                      <a:r>
                        <a:rPr lang="de-DE" sz="1200">
                          <a:solidFill>
                            <a:srgbClr val="004D76"/>
                          </a:solidFill>
                          <a:effectLst/>
                          <a:latin typeface="+mn-lt"/>
                          <a:ea typeface="Calibri" panose="020F0502020204030204" pitchFamily="34" charset="0"/>
                          <a:cs typeface="Times New Roman" panose="02020603050405020304" pitchFamily="18" charset="0"/>
                        </a:rPr>
                        <a:t>Trtar-Krtolin</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2002</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2006</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 11,182</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WPD Europe GMBH</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744576046"/>
                  </a:ext>
                </a:extLst>
              </a:tr>
              <a:tr h="315161">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Velika popina</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2005</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2011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1</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Calibri" panose="020F0502020204030204" pitchFamily="34"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dirty="0" err="1">
                          <a:solidFill>
                            <a:srgbClr val="004D76"/>
                          </a:solidFill>
                          <a:effectLst/>
                          <a:latin typeface="+mn-lt"/>
                          <a:ea typeface="Calibri" panose="020F0502020204030204" pitchFamily="34" charset="0"/>
                          <a:cs typeface="Times New Roman" panose="02020603050405020304" pitchFamily="18" charset="0"/>
                        </a:rPr>
                        <a:t>Dalekovod</a:t>
                      </a:r>
                      <a:r>
                        <a:rPr lang="en-GB" sz="1200" dirty="0">
                          <a:solidFill>
                            <a:srgbClr val="004D76"/>
                          </a:solidFill>
                          <a:effectLst/>
                          <a:latin typeface="+mn-lt"/>
                          <a:ea typeface="Calibri" panose="020F0502020204030204" pitchFamily="34" charset="0"/>
                          <a:cs typeface="Times New Roman" panose="02020603050405020304" pitchFamily="18" charset="0"/>
                        </a:rPr>
                        <a:t> </a:t>
                      </a:r>
                      <a:r>
                        <a:rPr lang="en-GB" sz="1200" dirty="0" err="1">
                          <a:solidFill>
                            <a:srgbClr val="004D76"/>
                          </a:solidFill>
                          <a:effectLst/>
                          <a:latin typeface="+mn-lt"/>
                          <a:ea typeface="Calibri" panose="020F0502020204030204" pitchFamily="34" charset="0"/>
                          <a:cs typeface="Times New Roman" panose="02020603050405020304" pitchFamily="18" charset="0"/>
                        </a:rPr>
                        <a:t>professio</a:t>
                      </a:r>
                      <a:endParaRPr lang="hr-HR" sz="1200" dirty="0">
                        <a:effectLst/>
                        <a:latin typeface="+mn-lt"/>
                        <a:ea typeface="Calibri" panose="020F0502020204030204" pitchFamily="34" charset="0"/>
                        <a:cs typeface="Times New Roman" panose="02020603050405020304" pitchFamily="18" charset="0"/>
                      </a:endParaRPr>
                    </a:p>
                  </a:txBody>
                  <a:tcPr marL="65228" marR="65228"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622211680"/>
                  </a:ext>
                </a:extLst>
              </a:tr>
            </a:tbl>
          </a:graphicData>
        </a:graphic>
      </p:graphicFrame>
    </p:spTree>
    <p:extLst>
      <p:ext uri="{BB962C8B-B14F-4D97-AF65-F5344CB8AC3E}">
        <p14:creationId xmlns:p14="http://schemas.microsoft.com/office/powerpoint/2010/main" val="2585171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fontScale="90000"/>
          </a:bodyPr>
          <a:lstStyle/>
          <a:p>
            <a:r>
              <a:rPr lang="en-US" sz="4000" dirty="0"/>
              <a:t>Analysis of the financial position of the companies 2014-2016. (in mil. </a:t>
            </a:r>
            <a:r>
              <a:rPr lang="hr-HR" sz="4000" dirty="0" err="1" smtClean="0"/>
              <a:t>HRK</a:t>
            </a:r>
            <a:r>
              <a:rPr lang="hr-HR" sz="4000" dirty="0" smtClean="0"/>
              <a:t>)</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28" name="Text Box 22"/>
          <p:cNvSpPr txBox="1">
            <a:spLocks noChangeArrowheads="1"/>
          </p:cNvSpPr>
          <p:nvPr/>
        </p:nvSpPr>
        <p:spPr bwMode="auto">
          <a:xfrm>
            <a:off x="7858946" y="5448925"/>
            <a:ext cx="1045210" cy="622086"/>
          </a:xfrm>
          <a:prstGeom prst="rect">
            <a:avLst/>
          </a:prstGeom>
          <a:noFill/>
          <a:ln w="9525">
            <a:noFill/>
            <a:miter lim="800000"/>
            <a:headEnd/>
            <a:tailEnd/>
          </a:ln>
        </p:spPr>
        <p:txBody>
          <a:bodyPr rot="0" vert="horz" wrap="square" lIns="91440" tIns="45720" rIns="91440" bIns="45720" anchor="t" anchorCtr="0">
            <a:noAutofit/>
          </a:bodyPr>
          <a:lstStyle/>
          <a:p>
            <a:r>
              <a:rPr lang="en-GB" sz="900" dirty="0">
                <a:solidFill>
                  <a:srgbClr val="C00000"/>
                </a:solidFill>
                <a:effectLst/>
                <a:ea typeface="Calibri" panose="020F0502020204030204" pitchFamily="34" charset="0"/>
                <a:cs typeface="Times New Roman" panose="02020603050405020304" pitchFamily="18" charset="0"/>
              </a:rPr>
              <a:t>Source:</a:t>
            </a:r>
            <a:r>
              <a:rPr lang="en-GB" sz="900" dirty="0">
                <a:solidFill>
                  <a:srgbClr val="004D76"/>
                </a:solidFill>
                <a:effectLst/>
                <a:ea typeface="Calibri" panose="020F0502020204030204" pitchFamily="34" charset="0"/>
                <a:cs typeface="Times New Roman" panose="02020603050405020304" pitchFamily="18" charset="0"/>
              </a:rPr>
              <a:t> </a:t>
            </a:r>
            <a:br>
              <a:rPr lang="en-GB" sz="900" dirty="0">
                <a:solidFill>
                  <a:srgbClr val="004D76"/>
                </a:solidFill>
                <a:effectLst/>
                <a:ea typeface="Calibri" panose="020F0502020204030204" pitchFamily="34" charset="0"/>
                <a:cs typeface="Times New Roman" panose="02020603050405020304" pitchFamily="18" charset="0"/>
              </a:rPr>
            </a:br>
            <a:r>
              <a:rPr lang="en-US" sz="900" dirty="0">
                <a:solidFill>
                  <a:srgbClr val="004D76"/>
                </a:solidFill>
                <a:ea typeface="Calibri" panose="020F0502020204030204" pitchFamily="34" charset="0"/>
                <a:cs typeface="Times New Roman" panose="02020603050405020304" pitchFamily="18" charset="0"/>
              </a:rPr>
              <a:t>Companies' financial statements</a:t>
            </a:r>
            <a:endParaRPr lang="hr-HR" sz="900" dirty="0">
              <a:effectLst/>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697143"/>
              </p:ext>
            </p:extLst>
          </p:nvPr>
        </p:nvGraphicFramePr>
        <p:xfrm>
          <a:off x="697864" y="1708469"/>
          <a:ext cx="7161082" cy="4362542"/>
        </p:xfrm>
        <a:graphic>
          <a:graphicData uri="http://schemas.openxmlformats.org/drawingml/2006/table">
            <a:tbl>
              <a:tblPr firstRow="1" firstCol="1" bandRow="1"/>
              <a:tblGrid>
                <a:gridCol w="1407868">
                  <a:extLst>
                    <a:ext uri="{9D8B030D-6E8A-4147-A177-3AD203B41FA5}">
                      <a16:colId xmlns:a16="http://schemas.microsoft.com/office/drawing/2014/main" val="2359333408"/>
                    </a:ext>
                  </a:extLst>
                </a:gridCol>
                <a:gridCol w="640201">
                  <a:extLst>
                    <a:ext uri="{9D8B030D-6E8A-4147-A177-3AD203B41FA5}">
                      <a16:colId xmlns:a16="http://schemas.microsoft.com/office/drawing/2014/main" val="857023184"/>
                    </a:ext>
                  </a:extLst>
                </a:gridCol>
                <a:gridCol w="640201">
                  <a:extLst>
                    <a:ext uri="{9D8B030D-6E8A-4147-A177-3AD203B41FA5}">
                      <a16:colId xmlns:a16="http://schemas.microsoft.com/office/drawing/2014/main" val="2033562074"/>
                    </a:ext>
                  </a:extLst>
                </a:gridCol>
                <a:gridCol w="640201">
                  <a:extLst>
                    <a:ext uri="{9D8B030D-6E8A-4147-A177-3AD203B41FA5}">
                      <a16:colId xmlns:a16="http://schemas.microsoft.com/office/drawing/2014/main" val="930917432"/>
                    </a:ext>
                  </a:extLst>
                </a:gridCol>
                <a:gridCol w="640201">
                  <a:extLst>
                    <a:ext uri="{9D8B030D-6E8A-4147-A177-3AD203B41FA5}">
                      <a16:colId xmlns:a16="http://schemas.microsoft.com/office/drawing/2014/main" val="3206338249"/>
                    </a:ext>
                  </a:extLst>
                </a:gridCol>
                <a:gridCol w="638768">
                  <a:extLst>
                    <a:ext uri="{9D8B030D-6E8A-4147-A177-3AD203B41FA5}">
                      <a16:colId xmlns:a16="http://schemas.microsoft.com/office/drawing/2014/main" val="657116370"/>
                    </a:ext>
                  </a:extLst>
                </a:gridCol>
                <a:gridCol w="640201">
                  <a:extLst>
                    <a:ext uri="{9D8B030D-6E8A-4147-A177-3AD203B41FA5}">
                      <a16:colId xmlns:a16="http://schemas.microsoft.com/office/drawing/2014/main" val="2844624391"/>
                    </a:ext>
                  </a:extLst>
                </a:gridCol>
                <a:gridCol w="640201">
                  <a:extLst>
                    <a:ext uri="{9D8B030D-6E8A-4147-A177-3AD203B41FA5}">
                      <a16:colId xmlns:a16="http://schemas.microsoft.com/office/drawing/2014/main" val="2848557661"/>
                    </a:ext>
                  </a:extLst>
                </a:gridCol>
                <a:gridCol w="640201">
                  <a:extLst>
                    <a:ext uri="{9D8B030D-6E8A-4147-A177-3AD203B41FA5}">
                      <a16:colId xmlns:a16="http://schemas.microsoft.com/office/drawing/2014/main" val="3281053440"/>
                    </a:ext>
                  </a:extLst>
                </a:gridCol>
                <a:gridCol w="633039">
                  <a:extLst>
                    <a:ext uri="{9D8B030D-6E8A-4147-A177-3AD203B41FA5}">
                      <a16:colId xmlns:a16="http://schemas.microsoft.com/office/drawing/2014/main" val="1710282066"/>
                    </a:ext>
                  </a:extLst>
                </a:gridCol>
              </a:tblGrid>
              <a:tr h="364958">
                <a:tc rowSpan="2">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Company</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Total </a:t>
                      </a:r>
                      <a:r>
                        <a:rPr lang="hr-HR" sz="1200" b="1" dirty="0" err="1" smtClean="0">
                          <a:solidFill>
                            <a:srgbClr val="004D76"/>
                          </a:solidFill>
                          <a:effectLst/>
                          <a:latin typeface="+mn-lt"/>
                          <a:ea typeface="Times New Roman" panose="02020603050405020304" pitchFamily="18" charset="0"/>
                          <a:cs typeface="Times New Roman" panose="02020603050405020304" pitchFamily="18" charset="0"/>
                        </a:rPr>
                        <a:t>revenue</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gridSpan="3">
                  <a:txBody>
                    <a:bodyPr/>
                    <a:lstStyle/>
                    <a:p>
                      <a:pPr marL="0" marR="0" algn="ct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Total </a:t>
                      </a:r>
                      <a:r>
                        <a:rPr lang="en-GB" sz="1200" b="1" dirty="0" err="1" smtClean="0">
                          <a:solidFill>
                            <a:srgbClr val="004D76"/>
                          </a:solidFill>
                          <a:effectLst/>
                          <a:latin typeface="+mn-lt"/>
                          <a:ea typeface="Times New Roman" panose="02020603050405020304" pitchFamily="18" charset="0"/>
                          <a:cs typeface="Times New Roman" panose="02020603050405020304" pitchFamily="18" charset="0"/>
                        </a:rPr>
                        <a:t>expen</a:t>
                      </a:r>
                      <a:r>
                        <a:rPr lang="hr-HR" sz="1200" b="1" dirty="0" err="1" smtClean="0">
                          <a:solidFill>
                            <a:srgbClr val="004D76"/>
                          </a:solidFill>
                          <a:effectLst/>
                          <a:latin typeface="+mn-lt"/>
                          <a:ea typeface="Times New Roman" panose="02020603050405020304" pitchFamily="18" charset="0"/>
                          <a:cs typeface="Times New Roman" panose="02020603050405020304" pitchFamily="18" charset="0"/>
                        </a:rPr>
                        <a:t>diture</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gridSpan="3">
                  <a:txBody>
                    <a:bodyPr/>
                    <a:lstStyle/>
                    <a:p>
                      <a:pPr marL="0" marR="0" algn="ct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Net profit/loss</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1265368"/>
                  </a:ext>
                </a:extLst>
              </a:tr>
              <a:tr h="222088">
                <a:tc vMerge="1">
                  <a:txBody>
                    <a:bodyPr/>
                    <a:lstStyle/>
                    <a:p>
                      <a:endParaRPr lang="hr-HR"/>
                    </a:p>
                  </a:txBody>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2014</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2015</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2016</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2014</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2015</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2016</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2014</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2015</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2016</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138693452"/>
                  </a:ext>
                </a:extLst>
              </a:tr>
              <a:tr h="222088">
                <a:tc>
                  <a:txBody>
                    <a:bodyPr/>
                    <a:lstStyle/>
                    <a:p>
                      <a:pPr marL="0" marR="0" algn="r">
                        <a:lnSpc>
                          <a:spcPct val="107000"/>
                        </a:lnSpc>
                        <a:spcBef>
                          <a:spcPts val="0"/>
                        </a:spcBef>
                        <a:spcAft>
                          <a:spcPts val="0"/>
                        </a:spcAft>
                      </a:pPr>
                      <a:r>
                        <a:rPr lang="de-DE" sz="1200">
                          <a:solidFill>
                            <a:srgbClr val="004D76"/>
                          </a:solidFill>
                          <a:effectLst/>
                          <a:latin typeface="+mn-lt"/>
                          <a:ea typeface="Times New Roman" panose="02020603050405020304" pitchFamily="18" charset="0"/>
                          <a:cs typeface="Times New Roman" panose="02020603050405020304" pitchFamily="18" charset="0"/>
                        </a:rPr>
                        <a:t>Aiolos projekt</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19.6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78.6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21.7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78.3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75853752"/>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Crno brdo</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18.1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20.7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19.9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18.5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19.6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782890119"/>
                  </a:ext>
                </a:extLst>
              </a:tr>
              <a:tr h="222088">
                <a:tc>
                  <a:txBody>
                    <a:bodyPr/>
                    <a:lstStyle/>
                    <a:p>
                      <a:pPr marL="0" marR="0" algn="r">
                        <a:lnSpc>
                          <a:spcPct val="107000"/>
                        </a:lnSpc>
                        <a:spcBef>
                          <a:spcPts val="0"/>
                        </a:spcBef>
                        <a:spcAft>
                          <a:spcPts val="0"/>
                        </a:spcAft>
                      </a:pPr>
                      <a:r>
                        <a:rPr lang="de-DE" sz="1200">
                          <a:solidFill>
                            <a:srgbClr val="004D76"/>
                          </a:solidFill>
                          <a:effectLst/>
                          <a:latin typeface="+mn-lt"/>
                          <a:ea typeface="Times New Roman" panose="02020603050405020304" pitchFamily="18" charset="0"/>
                          <a:cs typeface="Times New Roman" panose="02020603050405020304" pitchFamily="18" charset="0"/>
                        </a:rPr>
                        <a:t>Eko – energija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21.0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76.5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74.9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45.5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59.4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66.8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-24.5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59369592"/>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Eko</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87.5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92.0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95.9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95.9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93.7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87.3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060571490"/>
                  </a:ext>
                </a:extLst>
              </a:tr>
              <a:tr h="222088">
                <a:tc>
                  <a:txBody>
                    <a:bodyPr/>
                    <a:lstStyle/>
                    <a:p>
                      <a:pPr marL="0" marR="0" algn="r">
                        <a:lnSpc>
                          <a:spcPct val="107000"/>
                        </a:lnSpc>
                        <a:spcBef>
                          <a:spcPts val="0"/>
                        </a:spcBef>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Eko Zadar dva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18.8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16.8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18.8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33384808"/>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Jelinak</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74.0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68.3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76.4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60.2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56.3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53.7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13.8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12.0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22.7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13225510"/>
                  </a:ext>
                </a:extLst>
              </a:tr>
              <a:tr h="444176">
                <a:tc>
                  <a:txBody>
                    <a:bodyPr/>
                    <a:lstStyle/>
                    <a:p>
                      <a:pPr marL="0" marR="0" algn="r">
                        <a:lnSpc>
                          <a:spcPct val="107000"/>
                        </a:lnSpc>
                        <a:spcBef>
                          <a:spcPts val="0"/>
                        </a:spcBef>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Končar-obnovljivi izvori</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22.5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29.4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27.3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25.9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32.5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28.6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831102430"/>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Orlice</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16.0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14.6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14.3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13.9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4.1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683782790"/>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Oštra stina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81.4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80.9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83.1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81.8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79.4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77.8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580560746"/>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Ponikve</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54.6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46.9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54.2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50.2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45.9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44.8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4.4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9.4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895651720"/>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RP Global Danilo</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29.7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78.8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88.5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33.0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74.9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75.3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13.1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560238120"/>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Rudine</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5.8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79.9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65.3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-0.5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14.6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363059053"/>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Selan</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84.3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83.9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101.6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83.3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71.7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68.3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12.1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33.3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910340824"/>
                  </a:ext>
                </a:extLst>
              </a:tr>
              <a:tr h="222088">
                <a:tc>
                  <a:txBody>
                    <a:bodyPr/>
                    <a:lstStyle/>
                    <a:p>
                      <a:pPr marL="0" marR="0" algn="r">
                        <a:lnSpc>
                          <a:spcPct val="107000"/>
                        </a:lnSpc>
                        <a:spcBef>
                          <a:spcPts val="0"/>
                        </a:spcBef>
                        <a:spcAft>
                          <a:spcPts val="0"/>
                        </a:spcAft>
                      </a:pPr>
                      <a:r>
                        <a:rPr lang="de-DE" sz="1200">
                          <a:solidFill>
                            <a:srgbClr val="004D76"/>
                          </a:solidFill>
                          <a:effectLst/>
                          <a:latin typeface="+mn-lt"/>
                          <a:ea typeface="Times New Roman" panose="02020603050405020304" pitchFamily="18" charset="0"/>
                          <a:cs typeface="Times New Roman" panose="02020603050405020304" pitchFamily="18" charset="0"/>
                        </a:rPr>
                        <a:t>Trtar-Krtolin</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23.5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22.9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24.2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16.3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15.7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14.9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7.1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9.3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283056569"/>
                  </a:ext>
                </a:extLst>
              </a:tr>
              <a:tr h="222088">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Velika popina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18.0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21.9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23.0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22.0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20.9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20.7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-4.0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a:solidFill>
                            <a:srgbClr val="004D76"/>
                          </a:solidFill>
                          <a:effectLst/>
                          <a:latin typeface="+mn-lt"/>
                          <a:ea typeface="Times New Roman" panose="02020603050405020304" pitchFamily="18" charset="0"/>
                          <a:cs typeface="Times New Roman" panose="02020603050405020304" pitchFamily="18" charset="0"/>
                        </a:rPr>
                        <a:t>2.3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71154611"/>
                  </a:ext>
                </a:extLst>
              </a:tr>
              <a:tr h="222088">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Total</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550.4</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a:solidFill>
                            <a:srgbClr val="004D76"/>
                          </a:solidFill>
                          <a:effectLst/>
                          <a:latin typeface="+mn-lt"/>
                          <a:ea typeface="Times New Roman" panose="02020603050405020304" pitchFamily="18" charset="0"/>
                          <a:cs typeface="Times New Roman" panose="02020603050405020304" pitchFamily="18" charset="0"/>
                        </a:rPr>
                        <a:t>681.2</a:t>
                      </a:r>
                      <a:endParaRPr lang="hr-HR" sz="12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864.3</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565.4</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629.9</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733.9</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-15.0</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51.3</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200" b="1" dirty="0">
                          <a:solidFill>
                            <a:srgbClr val="004D76"/>
                          </a:solidFill>
                          <a:effectLst/>
                          <a:latin typeface="+mn-lt"/>
                          <a:ea typeface="Times New Roman" panose="02020603050405020304" pitchFamily="18" charset="0"/>
                          <a:cs typeface="Times New Roman" panose="02020603050405020304" pitchFamily="18" charset="0"/>
                        </a:rPr>
                        <a:t>130.3</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322145389"/>
                  </a:ext>
                </a:extLst>
              </a:tr>
            </a:tbl>
          </a:graphicData>
        </a:graphic>
      </p:graphicFrame>
    </p:spTree>
    <p:extLst>
      <p:ext uri="{BB962C8B-B14F-4D97-AF65-F5344CB8AC3E}">
        <p14:creationId xmlns:p14="http://schemas.microsoft.com/office/powerpoint/2010/main" val="2850954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88130" cy="1325563"/>
          </a:xfrm>
        </p:spPr>
        <p:txBody>
          <a:bodyPr anchor="t" anchorCtr="0">
            <a:normAutofit/>
          </a:bodyPr>
          <a:lstStyle/>
          <a:p>
            <a:r>
              <a:rPr lang="en-US" sz="4000" dirty="0"/>
              <a:t>Assets, liabilities and selected financial indicators</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6898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27" name="Table 26"/>
          <p:cNvGraphicFramePr>
            <a:graphicFrameLocks noGrp="1"/>
          </p:cNvGraphicFramePr>
          <p:nvPr>
            <p:extLst>
              <p:ext uri="{D42A27DB-BD31-4B8C-83A1-F6EECF244321}">
                <p14:modId xmlns:p14="http://schemas.microsoft.com/office/powerpoint/2010/main" val="547873890"/>
              </p:ext>
            </p:extLst>
          </p:nvPr>
        </p:nvGraphicFramePr>
        <p:xfrm>
          <a:off x="667385" y="1624045"/>
          <a:ext cx="7518400" cy="3892827"/>
        </p:xfrm>
        <a:graphic>
          <a:graphicData uri="http://schemas.openxmlformats.org/drawingml/2006/table">
            <a:tbl>
              <a:tblPr firstRow="1" firstCol="1" bandRow="1"/>
              <a:tblGrid>
                <a:gridCol w="3640641">
                  <a:extLst>
                    <a:ext uri="{9D8B030D-6E8A-4147-A177-3AD203B41FA5}">
                      <a16:colId xmlns:a16="http://schemas.microsoft.com/office/drawing/2014/main" val="3082378832"/>
                    </a:ext>
                  </a:extLst>
                </a:gridCol>
                <a:gridCol w="3877759">
                  <a:extLst>
                    <a:ext uri="{9D8B030D-6E8A-4147-A177-3AD203B41FA5}">
                      <a16:colId xmlns:a16="http://schemas.microsoft.com/office/drawing/2014/main" val="4030788992"/>
                    </a:ext>
                  </a:extLst>
                </a:gridCol>
              </a:tblGrid>
              <a:tr h="704371">
                <a:tc>
                  <a:txBody>
                    <a:bodyPr/>
                    <a:lstStyle/>
                    <a:p>
                      <a:pPr algn="l">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Total assets and liabilities of active wind farms </a:t>
                      </a:r>
                    </a:p>
                    <a:p>
                      <a:pPr algn="l">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from 2012 to 2016 (in billions of HRK)</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Aggregate financial ratios for 15 active eligible producers of wind power from 2012 to 2016</a:t>
                      </a:r>
                      <a:endParaRPr lang="hr-HR" sz="900" b="1" dirty="0">
                        <a:solidFill>
                          <a:srgbClr val="5B9BD5"/>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28653590"/>
                  </a:ext>
                </a:extLst>
              </a:tr>
              <a:tr h="3188456">
                <a:tc>
                  <a:txBody>
                    <a:bodyPr/>
                    <a:lstStyle/>
                    <a:p>
                      <a:pPr algn="just">
                        <a:lnSpc>
                          <a:spcPts val="1450"/>
                        </a:lnSpc>
                        <a:spcAft>
                          <a:spcPts val="0"/>
                        </a:spcAft>
                      </a:pPr>
                      <a:endParaRPr lang="hr-HR" sz="1100" dirty="0">
                        <a:solidFill>
                          <a:srgbClr val="004D76"/>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450"/>
                        </a:lnSpc>
                        <a:spcAft>
                          <a:spcPts val="0"/>
                        </a:spcAft>
                      </a:pPr>
                      <a:endParaRPr lang="hr-HR" sz="1100" dirty="0">
                        <a:solidFill>
                          <a:srgbClr val="004D76"/>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5688038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86563898"/>
              </p:ext>
            </p:extLst>
          </p:nvPr>
        </p:nvGraphicFramePr>
        <p:xfrm>
          <a:off x="4745079" y="2390136"/>
          <a:ext cx="3479441" cy="3493077"/>
        </p:xfrm>
        <a:graphic>
          <a:graphicData uri="http://schemas.openxmlformats.org/drawingml/2006/table">
            <a:tbl>
              <a:tblPr firstRow="1" firstCol="1" bandRow="1"/>
              <a:tblGrid>
                <a:gridCol w="841176">
                  <a:extLst>
                    <a:ext uri="{9D8B030D-6E8A-4147-A177-3AD203B41FA5}">
                      <a16:colId xmlns:a16="http://schemas.microsoft.com/office/drawing/2014/main" val="4025792707"/>
                    </a:ext>
                  </a:extLst>
                </a:gridCol>
                <a:gridCol w="559410">
                  <a:extLst>
                    <a:ext uri="{9D8B030D-6E8A-4147-A177-3AD203B41FA5}">
                      <a16:colId xmlns:a16="http://schemas.microsoft.com/office/drawing/2014/main" val="644953760"/>
                    </a:ext>
                  </a:extLst>
                </a:gridCol>
                <a:gridCol w="563757">
                  <a:extLst>
                    <a:ext uri="{9D8B030D-6E8A-4147-A177-3AD203B41FA5}">
                      <a16:colId xmlns:a16="http://schemas.microsoft.com/office/drawing/2014/main" val="4129199826"/>
                    </a:ext>
                  </a:extLst>
                </a:gridCol>
                <a:gridCol w="502097">
                  <a:extLst>
                    <a:ext uri="{9D8B030D-6E8A-4147-A177-3AD203B41FA5}">
                      <a16:colId xmlns:a16="http://schemas.microsoft.com/office/drawing/2014/main" val="416549178"/>
                    </a:ext>
                  </a:extLst>
                </a:gridCol>
                <a:gridCol w="502096">
                  <a:extLst>
                    <a:ext uri="{9D8B030D-6E8A-4147-A177-3AD203B41FA5}">
                      <a16:colId xmlns:a16="http://schemas.microsoft.com/office/drawing/2014/main" val="3840724623"/>
                    </a:ext>
                  </a:extLst>
                </a:gridCol>
                <a:gridCol w="510905">
                  <a:extLst>
                    <a:ext uri="{9D8B030D-6E8A-4147-A177-3AD203B41FA5}">
                      <a16:colId xmlns:a16="http://schemas.microsoft.com/office/drawing/2014/main" val="2906387267"/>
                    </a:ext>
                  </a:extLst>
                </a:gridCol>
              </a:tblGrid>
              <a:tr h="524308">
                <a:tc>
                  <a:txBody>
                    <a:bodyPr/>
                    <a:lstStyle/>
                    <a:p>
                      <a:pPr algn="l"/>
                      <a:endParaRPr lang="hr-HR" sz="900" dirty="0">
                        <a:effectLst/>
                        <a:latin typeface="+mn-lt"/>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850" b="1" dirty="0" smtClean="0">
                          <a:solidFill>
                            <a:srgbClr val="004D76"/>
                          </a:solidFill>
                          <a:effectLst/>
                          <a:latin typeface="+mn-lt"/>
                          <a:ea typeface="Calibri" panose="020F0502020204030204" pitchFamily="34" charset="0"/>
                          <a:cs typeface="Times New Roman" panose="02020603050405020304" pitchFamily="18" charset="0"/>
                        </a:rPr>
                        <a:t>20</a:t>
                      </a:r>
                      <a:r>
                        <a:rPr lang="hr-HR" sz="850" b="1" dirty="0" smtClean="0">
                          <a:solidFill>
                            <a:srgbClr val="004D76"/>
                          </a:solidFill>
                          <a:effectLst/>
                          <a:latin typeface="+mn-lt"/>
                          <a:ea typeface="Calibri" panose="020F0502020204030204" pitchFamily="34" charset="0"/>
                          <a:cs typeface="Times New Roman" panose="02020603050405020304" pitchFamily="18" charset="0"/>
                        </a:rPr>
                        <a:t>12</a:t>
                      </a:r>
                      <a:endParaRPr lang="hr-HR" sz="8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850" b="1" dirty="0" smtClean="0">
                          <a:solidFill>
                            <a:srgbClr val="004D76"/>
                          </a:solidFill>
                          <a:effectLst/>
                          <a:latin typeface="+mn-lt"/>
                          <a:ea typeface="Calibri" panose="020F0502020204030204" pitchFamily="34" charset="0"/>
                          <a:cs typeface="Times New Roman" panose="02020603050405020304" pitchFamily="18" charset="0"/>
                        </a:rPr>
                        <a:t>20</a:t>
                      </a:r>
                      <a:r>
                        <a:rPr lang="hr-HR" sz="850" b="1" dirty="0" smtClean="0">
                          <a:solidFill>
                            <a:srgbClr val="004D76"/>
                          </a:solidFill>
                          <a:effectLst/>
                          <a:latin typeface="+mn-lt"/>
                          <a:ea typeface="Calibri" panose="020F0502020204030204" pitchFamily="34" charset="0"/>
                          <a:cs typeface="Times New Roman" panose="02020603050405020304" pitchFamily="18" charset="0"/>
                        </a:rPr>
                        <a:t>13</a:t>
                      </a:r>
                      <a:endParaRPr lang="hr-HR" sz="8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hr-HR" sz="850" b="1" dirty="0" smtClean="0">
                          <a:solidFill>
                            <a:srgbClr val="004D76"/>
                          </a:solidFill>
                          <a:effectLst/>
                          <a:latin typeface="+mn-lt"/>
                          <a:ea typeface="Calibri" panose="020F0502020204030204" pitchFamily="34" charset="0"/>
                          <a:cs typeface="Times New Roman" panose="02020603050405020304" pitchFamily="18" charset="0"/>
                        </a:rPr>
                        <a:t>2014</a:t>
                      </a:r>
                      <a:endParaRPr lang="hr-HR" sz="8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850" b="1" dirty="0" smtClean="0">
                          <a:solidFill>
                            <a:srgbClr val="004D76"/>
                          </a:solidFill>
                          <a:effectLst/>
                          <a:latin typeface="+mn-lt"/>
                          <a:ea typeface="Calibri" panose="020F0502020204030204" pitchFamily="34" charset="0"/>
                          <a:cs typeface="Times New Roman" panose="02020603050405020304" pitchFamily="18" charset="0"/>
                        </a:rPr>
                        <a:t>201</a:t>
                      </a:r>
                      <a:r>
                        <a:rPr lang="hr-HR" sz="850" b="1" dirty="0" smtClean="0">
                          <a:solidFill>
                            <a:srgbClr val="004D76"/>
                          </a:solidFill>
                          <a:effectLst/>
                          <a:latin typeface="+mn-lt"/>
                          <a:ea typeface="Calibri" panose="020F0502020204030204" pitchFamily="34" charset="0"/>
                          <a:cs typeface="Times New Roman" panose="02020603050405020304" pitchFamily="18" charset="0"/>
                        </a:rPr>
                        <a:t>5</a:t>
                      </a:r>
                      <a:endParaRPr lang="hr-HR" sz="8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850" b="1" dirty="0" smtClean="0">
                          <a:solidFill>
                            <a:srgbClr val="004D76"/>
                          </a:solidFill>
                          <a:effectLst/>
                          <a:latin typeface="+mn-lt"/>
                          <a:ea typeface="Calibri" panose="020F0502020204030204" pitchFamily="34" charset="0"/>
                          <a:cs typeface="Times New Roman" panose="02020603050405020304" pitchFamily="18" charset="0"/>
                        </a:rPr>
                        <a:t>201</a:t>
                      </a:r>
                      <a:r>
                        <a:rPr lang="hr-HR" sz="850" b="1" dirty="0" smtClean="0">
                          <a:solidFill>
                            <a:srgbClr val="004D76"/>
                          </a:solidFill>
                          <a:effectLst/>
                          <a:latin typeface="+mn-lt"/>
                          <a:ea typeface="Calibri" panose="020F0502020204030204" pitchFamily="34" charset="0"/>
                          <a:cs typeface="Times New Roman" panose="02020603050405020304" pitchFamily="18" charset="0"/>
                        </a:rPr>
                        <a:t>6</a:t>
                      </a:r>
                      <a:endParaRPr lang="hr-HR" sz="8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570646231"/>
                  </a:ext>
                </a:extLst>
              </a:tr>
              <a:tr h="353933">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Current ratio</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0.62</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0.44</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0.50</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0.75</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1.10</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73279951"/>
                  </a:ext>
                </a:extLst>
              </a:tr>
              <a:tr h="471911">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Leverage ratio</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0.87</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0.86</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0.88</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0.88</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0.86</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116134520"/>
                  </a:ext>
                </a:extLst>
              </a:tr>
              <a:tr h="442417">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Days’ sales in receivables</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850" dirty="0">
                          <a:solidFill>
                            <a:srgbClr val="004D76"/>
                          </a:solidFill>
                          <a:effectLst/>
                          <a:latin typeface="+mn-lt"/>
                          <a:ea typeface="Calibri" panose="020F0502020204030204" pitchFamily="34" charset="0"/>
                          <a:cs typeface="Times New Roman" panose="02020603050405020304" pitchFamily="18" charset="0"/>
                        </a:rPr>
                        <a:t>164.16</a:t>
                      </a:r>
                      <a:endParaRPr lang="hr-HR" sz="8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850" dirty="0">
                          <a:solidFill>
                            <a:srgbClr val="004D76"/>
                          </a:solidFill>
                          <a:effectLst/>
                          <a:latin typeface="+mn-lt"/>
                          <a:ea typeface="Calibri" panose="020F0502020204030204" pitchFamily="34" charset="0"/>
                          <a:cs typeface="Times New Roman" panose="02020603050405020304" pitchFamily="18" charset="0"/>
                        </a:rPr>
                        <a:t>183.14</a:t>
                      </a:r>
                      <a:endParaRPr lang="hr-HR" sz="8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85.87</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52.94</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50.63</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88838292"/>
                  </a:ext>
                </a:extLst>
              </a:tr>
              <a:tr h="346303">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Net profit margin</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0.27</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0.20</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0.23</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0.28</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0.31</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08326345"/>
                  </a:ext>
                </a:extLst>
              </a:tr>
              <a:tr h="486915">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ROA </a:t>
                      </a:r>
                      <a:endParaRPr lang="hr-HR" sz="9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(Return on Assets)</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0.03</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0.02</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0.03</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0.04</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0.06</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09516819"/>
                  </a:ext>
                </a:extLst>
              </a:tr>
              <a:tr h="867290">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ROE </a:t>
                      </a:r>
                      <a:endParaRPr lang="hr-HR" sz="9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(Return on Equity)</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-0.01</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-0.06</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-0.02</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Calibri" panose="020F0502020204030204" pitchFamily="34" charset="0"/>
                          <a:cs typeface="Times New Roman" panose="02020603050405020304" pitchFamily="18" charset="0"/>
                        </a:rPr>
                        <a:t>0.09</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Calibri" panose="020F0502020204030204" pitchFamily="34" charset="0"/>
                          <a:cs typeface="Times New Roman" panose="02020603050405020304" pitchFamily="18" charset="0"/>
                        </a:rPr>
                        <a:t>0.18</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1883131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89962348"/>
              </p:ext>
            </p:extLst>
          </p:nvPr>
        </p:nvGraphicFramePr>
        <p:xfrm>
          <a:off x="572053" y="2390136"/>
          <a:ext cx="3598575" cy="3493078"/>
        </p:xfrm>
        <a:graphic>
          <a:graphicData uri="http://schemas.openxmlformats.org/drawingml/2006/table">
            <a:tbl>
              <a:tblPr firstRow="1" firstCol="1" bandRow="1"/>
              <a:tblGrid>
                <a:gridCol w="1124028">
                  <a:extLst>
                    <a:ext uri="{9D8B030D-6E8A-4147-A177-3AD203B41FA5}">
                      <a16:colId xmlns:a16="http://schemas.microsoft.com/office/drawing/2014/main" val="4136050171"/>
                    </a:ext>
                  </a:extLst>
                </a:gridCol>
                <a:gridCol w="537946">
                  <a:extLst>
                    <a:ext uri="{9D8B030D-6E8A-4147-A177-3AD203B41FA5}">
                      <a16:colId xmlns:a16="http://schemas.microsoft.com/office/drawing/2014/main" val="3438189743"/>
                    </a:ext>
                  </a:extLst>
                </a:gridCol>
                <a:gridCol w="480618">
                  <a:extLst>
                    <a:ext uri="{9D8B030D-6E8A-4147-A177-3AD203B41FA5}">
                      <a16:colId xmlns:a16="http://schemas.microsoft.com/office/drawing/2014/main" val="2354839227"/>
                    </a:ext>
                  </a:extLst>
                </a:gridCol>
                <a:gridCol w="536187">
                  <a:extLst>
                    <a:ext uri="{9D8B030D-6E8A-4147-A177-3AD203B41FA5}">
                      <a16:colId xmlns:a16="http://schemas.microsoft.com/office/drawing/2014/main" val="1413881818"/>
                    </a:ext>
                  </a:extLst>
                </a:gridCol>
                <a:gridCol w="459898">
                  <a:extLst>
                    <a:ext uri="{9D8B030D-6E8A-4147-A177-3AD203B41FA5}">
                      <a16:colId xmlns:a16="http://schemas.microsoft.com/office/drawing/2014/main" val="1649946887"/>
                    </a:ext>
                  </a:extLst>
                </a:gridCol>
                <a:gridCol w="459898">
                  <a:extLst>
                    <a:ext uri="{9D8B030D-6E8A-4147-A177-3AD203B41FA5}">
                      <a16:colId xmlns:a16="http://schemas.microsoft.com/office/drawing/2014/main" val="2497502463"/>
                    </a:ext>
                  </a:extLst>
                </a:gridCol>
              </a:tblGrid>
              <a:tr h="534454">
                <a:tc>
                  <a:txBody>
                    <a:bodyPr/>
                    <a:lstStyle/>
                    <a:p>
                      <a:pPr marL="0" marR="0" algn="r">
                        <a:lnSpc>
                          <a:spcPct val="107000"/>
                        </a:lnSpc>
                        <a:spcBef>
                          <a:spcPts val="0"/>
                        </a:spcBef>
                        <a:spcAft>
                          <a:spcPts val="0"/>
                        </a:spcAft>
                      </a:pPr>
                      <a:r>
                        <a:rPr lang="en-GB" sz="900" dirty="0">
                          <a:solidFill>
                            <a:srgbClr val="004D76"/>
                          </a:solidFill>
                          <a:effectLst/>
                          <a:latin typeface="+mn-lt"/>
                          <a:ea typeface="Times New Roman" panose="02020603050405020304" pitchFamily="18" charset="0"/>
                          <a:cs typeface="Times New Roman" panose="02020603050405020304" pitchFamily="18" charset="0"/>
                        </a:rPr>
                        <a:t> </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2012</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2013</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2014</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2015</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2016</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391851103"/>
                  </a:ext>
                </a:extLst>
              </a:tr>
              <a:tr h="362132">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Total assets </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2.6</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3.7</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4.1</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4.4</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4.3</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652165489"/>
                  </a:ext>
                </a:extLst>
              </a:tr>
              <a:tr h="468057">
                <a:tc>
                  <a:txBody>
                    <a:bodyPr/>
                    <a:lstStyle/>
                    <a:p>
                      <a:pPr marL="0" marR="0" algn="r">
                        <a:lnSpc>
                          <a:spcPct val="107000"/>
                        </a:lnSpc>
                        <a:spcBef>
                          <a:spcPts val="0"/>
                        </a:spcBef>
                        <a:spcAft>
                          <a:spcPts val="0"/>
                        </a:spcAft>
                      </a:pPr>
                      <a:r>
                        <a:rPr lang="en-GB" sz="900" dirty="0">
                          <a:solidFill>
                            <a:srgbClr val="004D76"/>
                          </a:solidFill>
                          <a:effectLst/>
                          <a:latin typeface="+mn-lt"/>
                          <a:ea typeface="Times New Roman" panose="02020603050405020304" pitchFamily="18" charset="0"/>
                          <a:cs typeface="Times New Roman" panose="02020603050405020304" pitchFamily="18" charset="0"/>
                        </a:rPr>
                        <a:t>Current assets</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0.5</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0.4</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Times New Roman" panose="02020603050405020304" pitchFamily="18" charset="0"/>
                          <a:cs typeface="Times New Roman" panose="02020603050405020304" pitchFamily="18" charset="0"/>
                        </a:rPr>
                        <a:t>0.4</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0.4</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0.5</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27717803"/>
                  </a:ext>
                </a:extLst>
              </a:tr>
              <a:tr h="468057">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Non-current assets</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2.1</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3.3</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3.7</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4.0</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3.8</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54913834"/>
                  </a:ext>
                </a:extLst>
              </a:tr>
              <a:tr h="362132">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Total liabilities</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2.6</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3.7</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4.1</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4.4</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b="1" dirty="0">
                          <a:solidFill>
                            <a:srgbClr val="004D76"/>
                          </a:solidFill>
                          <a:effectLst/>
                          <a:latin typeface="+mn-lt"/>
                          <a:ea typeface="Times New Roman" panose="02020603050405020304" pitchFamily="18" charset="0"/>
                          <a:cs typeface="Times New Roman" panose="02020603050405020304" pitchFamily="18" charset="0"/>
                        </a:rPr>
                        <a:t>4.2</a:t>
                      </a:r>
                      <a:endParaRPr lang="hr-HR" sz="9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301747509"/>
                  </a:ext>
                </a:extLst>
              </a:tr>
              <a:tr h="468057">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Current liabilities</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0.8</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0.9</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Times New Roman" panose="02020603050405020304" pitchFamily="18" charset="0"/>
                          <a:cs typeface="Times New Roman" panose="02020603050405020304" pitchFamily="18" charset="0"/>
                        </a:rPr>
                        <a:t>0.8</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0.5</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0.4</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12256036"/>
                  </a:ext>
                </a:extLst>
              </a:tr>
              <a:tr h="468057">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Non-current liabilities</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1.5</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2.3</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2.8</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3.4</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3.2</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19190468"/>
                  </a:ext>
                </a:extLst>
              </a:tr>
              <a:tr h="362132">
                <a:tc>
                  <a:txBody>
                    <a:bodyPr/>
                    <a:lstStyle/>
                    <a:p>
                      <a:pPr marL="0" marR="0" algn="r">
                        <a:lnSpc>
                          <a:spcPct val="107000"/>
                        </a:lnSpc>
                        <a:spcBef>
                          <a:spcPts val="0"/>
                        </a:spcBef>
                        <a:spcAft>
                          <a:spcPts val="0"/>
                        </a:spcAft>
                      </a:pPr>
                      <a:r>
                        <a:rPr lang="en-GB" sz="900" dirty="0">
                          <a:solidFill>
                            <a:srgbClr val="004D76"/>
                          </a:solidFill>
                          <a:effectLst/>
                          <a:latin typeface="+mn-lt"/>
                          <a:ea typeface="Times New Roman" panose="02020603050405020304" pitchFamily="18" charset="0"/>
                          <a:cs typeface="Times New Roman" panose="02020603050405020304" pitchFamily="18" charset="0"/>
                        </a:rPr>
                        <a:t>Capital</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0.3</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Times New Roman" panose="02020603050405020304" pitchFamily="18" charset="0"/>
                          <a:cs typeface="Times New Roman" panose="02020603050405020304" pitchFamily="18" charset="0"/>
                        </a:rPr>
                        <a:t>0.5</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0.5</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a:solidFill>
                            <a:srgbClr val="004D76"/>
                          </a:solidFill>
                          <a:effectLst/>
                          <a:latin typeface="+mn-lt"/>
                          <a:ea typeface="Times New Roman" panose="02020603050405020304" pitchFamily="18" charset="0"/>
                          <a:cs typeface="Times New Roman" panose="02020603050405020304" pitchFamily="18" charset="0"/>
                        </a:rPr>
                        <a:t>0.5</a:t>
                      </a:r>
                      <a:endParaRPr lang="hr-HR" sz="9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00" dirty="0">
                          <a:solidFill>
                            <a:srgbClr val="004D76"/>
                          </a:solidFill>
                          <a:effectLst/>
                          <a:latin typeface="+mn-lt"/>
                          <a:ea typeface="Times New Roman" panose="02020603050405020304" pitchFamily="18" charset="0"/>
                          <a:cs typeface="Times New Roman" panose="02020603050405020304" pitchFamily="18" charset="0"/>
                        </a:rPr>
                        <a:t>0.6</a:t>
                      </a:r>
                      <a:endParaRPr lang="hr-HR" sz="9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920615853"/>
                  </a:ext>
                </a:extLst>
              </a:tr>
            </a:tbl>
          </a:graphicData>
        </a:graphic>
      </p:graphicFrame>
      <p:sp>
        <p:nvSpPr>
          <p:cNvPr id="8" name="Rectangle 7"/>
          <p:cNvSpPr/>
          <p:nvPr/>
        </p:nvSpPr>
        <p:spPr>
          <a:xfrm>
            <a:off x="572053" y="5968061"/>
            <a:ext cx="2735044" cy="261610"/>
          </a:xfrm>
          <a:prstGeom prst="rect">
            <a:avLst/>
          </a:prstGeom>
        </p:spPr>
        <p:txBody>
          <a:bodyPr wrap="none">
            <a:spAutoFit/>
          </a:bodyPr>
          <a:lstStyle/>
          <a:p>
            <a:r>
              <a:rPr lang="hr-HR" sz="1100" i="1" dirty="0" err="1">
                <a:solidFill>
                  <a:srgbClr val="C00000"/>
                </a:solidFill>
              </a:rPr>
              <a:t>Source</a:t>
            </a:r>
            <a:r>
              <a:rPr lang="hr-HR" sz="1100" i="1" dirty="0">
                <a:solidFill>
                  <a:srgbClr val="C00000"/>
                </a:solidFill>
              </a:rPr>
              <a:t>: </a:t>
            </a:r>
            <a:r>
              <a:rPr lang="hr-HR" sz="1100" i="1" dirty="0">
                <a:solidFill>
                  <a:srgbClr val="004D76"/>
                </a:solidFill>
              </a:rPr>
              <a:t>Companies' </a:t>
            </a:r>
            <a:r>
              <a:rPr lang="hr-HR" sz="1100" i="1" dirty="0" err="1">
                <a:solidFill>
                  <a:srgbClr val="004D76"/>
                </a:solidFill>
              </a:rPr>
              <a:t>financial</a:t>
            </a:r>
            <a:r>
              <a:rPr lang="hr-HR" sz="1100" i="1" dirty="0">
                <a:solidFill>
                  <a:srgbClr val="004D76"/>
                </a:solidFill>
              </a:rPr>
              <a:t> </a:t>
            </a:r>
            <a:r>
              <a:rPr lang="hr-HR" sz="1100" i="1" dirty="0" err="1">
                <a:solidFill>
                  <a:srgbClr val="004D76"/>
                </a:solidFill>
              </a:rPr>
              <a:t>statements</a:t>
            </a:r>
            <a:endParaRPr lang="hr-HR" sz="1100" i="1" dirty="0">
              <a:solidFill>
                <a:srgbClr val="004D76"/>
              </a:solidFill>
            </a:endParaRPr>
          </a:p>
        </p:txBody>
      </p:sp>
    </p:spTree>
    <p:extLst>
      <p:ext uri="{BB962C8B-B14F-4D97-AF65-F5344CB8AC3E}">
        <p14:creationId xmlns:p14="http://schemas.microsoft.com/office/powerpoint/2010/main" val="269961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4000" dirty="0" err="1" smtClean="0"/>
              <a:t>Conclusion</a:t>
            </a:r>
            <a:r>
              <a:rPr lang="hr-HR" sz="4000" dirty="0" smtClean="0"/>
              <a:t> </a:t>
            </a:r>
            <a:r>
              <a:rPr lang="en-US" sz="4000" dirty="0" smtClean="0"/>
              <a:t>(</a:t>
            </a:r>
            <a:r>
              <a:rPr lang="hr-HR" sz="4000" dirty="0"/>
              <a:t>1</a:t>
            </a:r>
            <a:r>
              <a:rPr lang="en-US" sz="4000" dirty="0" smtClean="0"/>
              <a:t>)</a:t>
            </a:r>
            <a:endParaRPr lang="hr-HR" sz="4000" dirty="0"/>
          </a:p>
        </p:txBody>
      </p:sp>
      <p:sp>
        <p:nvSpPr>
          <p:cNvPr id="3" name="Content Placeholder 2"/>
          <p:cNvSpPr>
            <a:spLocks noGrp="1"/>
          </p:cNvSpPr>
          <p:nvPr>
            <p:ph idx="1"/>
          </p:nvPr>
        </p:nvSpPr>
        <p:spPr>
          <a:xfrm>
            <a:off x="628649" y="1842717"/>
            <a:ext cx="8035665" cy="4351338"/>
          </a:xfrm>
        </p:spPr>
        <p:txBody>
          <a:bodyPr>
            <a:noAutofit/>
          </a:bodyPr>
          <a:lstStyle/>
          <a:p>
            <a:pPr marL="361950" indent="-361950"/>
            <a:r>
              <a:rPr lang="en-US" sz="2400" dirty="0"/>
              <a:t>Wind power companies are </a:t>
            </a:r>
            <a:r>
              <a:rPr lang="en-US" sz="2400" dirty="0" smtClean="0"/>
              <a:t>over indebted </a:t>
            </a:r>
            <a:r>
              <a:rPr lang="en-US" sz="2400" dirty="0"/>
              <a:t>and finance most of their assets (over 80%) from external sources (the exceptions are </a:t>
            </a:r>
            <a:r>
              <a:rPr lang="en-US" sz="2400" dirty="0" err="1"/>
              <a:t>Trtar-Krtolin</a:t>
            </a:r>
            <a:r>
              <a:rPr lang="en-US" sz="2400" dirty="0"/>
              <a:t> and </a:t>
            </a:r>
            <a:r>
              <a:rPr lang="en-US" sz="2400" dirty="0" err="1"/>
              <a:t>Končar-obnovljivi</a:t>
            </a:r>
            <a:r>
              <a:rPr lang="en-US" sz="2400" dirty="0"/>
              <a:t> </a:t>
            </a:r>
            <a:r>
              <a:rPr lang="en-US" sz="2400" dirty="0" err="1"/>
              <a:t>izvori</a:t>
            </a:r>
            <a:r>
              <a:rPr lang="en-US" sz="2400" dirty="0" smtClean="0"/>
              <a:t>)</a:t>
            </a:r>
            <a:endParaRPr lang="en-US" sz="2400" dirty="0"/>
          </a:p>
          <a:p>
            <a:pPr marL="361950" indent="-361950"/>
            <a:r>
              <a:rPr lang="en-US" sz="2400" dirty="0" err="1"/>
              <a:t>Trtar-Krtolin</a:t>
            </a:r>
            <a:r>
              <a:rPr lang="en-US" sz="2400" dirty="0"/>
              <a:t>, followed by </a:t>
            </a:r>
            <a:r>
              <a:rPr lang="en-US" sz="2400" dirty="0" err="1"/>
              <a:t>Aiolos</a:t>
            </a:r>
            <a:r>
              <a:rPr lang="en-US" sz="2400" dirty="0"/>
              <a:t> project, stand out with their good liquidity, whereas </a:t>
            </a:r>
            <a:r>
              <a:rPr lang="en-US" sz="2400" dirty="0" err="1"/>
              <a:t>Končar-obnovljivi</a:t>
            </a:r>
            <a:r>
              <a:rPr lang="en-US" sz="2400" dirty="0"/>
              <a:t> </a:t>
            </a:r>
            <a:r>
              <a:rPr lang="en-US" sz="2400" dirty="0" err="1"/>
              <a:t>izvori</a:t>
            </a:r>
            <a:r>
              <a:rPr lang="en-US" sz="2400" dirty="0"/>
              <a:t> stands out due to its illiquidity. By comparing these companies, </a:t>
            </a:r>
            <a:r>
              <a:rPr lang="en-US" sz="2400" dirty="0" err="1"/>
              <a:t>Trtar-Krtolin</a:t>
            </a:r>
            <a:r>
              <a:rPr lang="en-US" sz="2400" dirty="0"/>
              <a:t> has the best ratios and is an example of a successful small wind power </a:t>
            </a:r>
            <a:r>
              <a:rPr lang="en-US" sz="2400" dirty="0" smtClean="0"/>
              <a:t>producer</a:t>
            </a:r>
            <a:endParaRPr lang="en-US" sz="2400" dirty="0"/>
          </a:p>
          <a:p>
            <a:pPr marL="361950" indent="-361950"/>
            <a:r>
              <a:rPr lang="en-US" sz="2400" dirty="0"/>
              <a:t>Despite the over-indebtedness, the companies are capable of meeting their financial </a:t>
            </a:r>
            <a:r>
              <a:rPr lang="en-US" sz="2400" dirty="0" smtClean="0"/>
              <a:t>obligations</a:t>
            </a:r>
            <a:endParaRPr lang="hr-HR" sz="24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6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4000" dirty="0" err="1" smtClean="0"/>
              <a:t>Conclusion</a:t>
            </a:r>
            <a:r>
              <a:rPr lang="hr-HR" sz="4000" dirty="0" smtClean="0"/>
              <a:t> </a:t>
            </a:r>
            <a:r>
              <a:rPr lang="en-US" sz="4000" dirty="0" smtClean="0"/>
              <a:t>(</a:t>
            </a:r>
            <a:r>
              <a:rPr lang="hr-HR" sz="4000" dirty="0" smtClean="0"/>
              <a:t>2)</a:t>
            </a:r>
            <a:endParaRPr lang="hr-HR" sz="4000" dirty="0"/>
          </a:p>
        </p:txBody>
      </p:sp>
      <p:sp>
        <p:nvSpPr>
          <p:cNvPr id="3" name="Content Placeholder 2"/>
          <p:cNvSpPr>
            <a:spLocks noGrp="1"/>
          </p:cNvSpPr>
          <p:nvPr>
            <p:ph idx="1"/>
          </p:nvPr>
        </p:nvSpPr>
        <p:spPr>
          <a:xfrm>
            <a:off x="628649" y="1842717"/>
            <a:ext cx="8035665" cy="4351338"/>
          </a:xfrm>
        </p:spPr>
        <p:txBody>
          <a:bodyPr>
            <a:noAutofit/>
          </a:bodyPr>
          <a:lstStyle/>
          <a:p>
            <a:pPr marL="361950" indent="-361950"/>
            <a:r>
              <a:rPr lang="en-US" sz="2400" dirty="0"/>
              <a:t>Investing in wind farms is profitable and safe, and incentives paid to eligible producers are generous and high, and concentrate on a relatively small number of market participants. Moreover, as the financing structure is dominated by external sources of finance (loans), it may be concluded that this business is relatively risk-free for the </a:t>
            </a:r>
            <a:r>
              <a:rPr lang="en-US" sz="2400" dirty="0" smtClean="0"/>
              <a:t>owner</a:t>
            </a:r>
            <a:endParaRPr lang="en-US" sz="2400" dirty="0"/>
          </a:p>
          <a:p>
            <a:pPr marL="361950" indent="-361950"/>
            <a:r>
              <a:rPr lang="en-US" sz="2400" dirty="0"/>
              <a:t>The question remains, though, why the state does not further liberalize the wind power generation and open it to new entrepreneurs. Banks are clearly ready to assume the risk of financing because they are aware of the long-term financial sustainability and profitability of these </a:t>
            </a:r>
            <a:r>
              <a:rPr lang="en-US" sz="2400" dirty="0" smtClean="0"/>
              <a:t>projects</a:t>
            </a:r>
            <a:endParaRPr lang="hr-HR" sz="24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0588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4000" dirty="0" err="1" smtClean="0"/>
              <a:t>Conclusion</a:t>
            </a:r>
            <a:r>
              <a:rPr lang="hr-HR" sz="4000" dirty="0" smtClean="0"/>
              <a:t> </a:t>
            </a:r>
            <a:r>
              <a:rPr lang="en-US" sz="4000" dirty="0" smtClean="0"/>
              <a:t>(</a:t>
            </a:r>
            <a:r>
              <a:rPr lang="hr-HR" sz="4000" dirty="0" smtClean="0"/>
              <a:t>3)</a:t>
            </a:r>
            <a:endParaRPr lang="hr-HR" sz="4000" dirty="0"/>
          </a:p>
        </p:txBody>
      </p:sp>
      <p:sp>
        <p:nvSpPr>
          <p:cNvPr id="3" name="Content Placeholder 2"/>
          <p:cNvSpPr>
            <a:spLocks noGrp="1"/>
          </p:cNvSpPr>
          <p:nvPr>
            <p:ph idx="1"/>
          </p:nvPr>
        </p:nvSpPr>
        <p:spPr>
          <a:xfrm>
            <a:off x="628649" y="1842717"/>
            <a:ext cx="8035665" cy="4351338"/>
          </a:xfrm>
        </p:spPr>
        <p:txBody>
          <a:bodyPr>
            <a:noAutofit/>
          </a:bodyPr>
          <a:lstStyle/>
          <a:p>
            <a:pPr marL="361950" indent="-361950"/>
            <a:r>
              <a:rPr lang="hr-HR" sz="2400" dirty="0" smtClean="0"/>
              <a:t>I</a:t>
            </a:r>
            <a:r>
              <a:rPr lang="en-US" sz="2400" dirty="0" smtClean="0"/>
              <a:t>t </a:t>
            </a:r>
            <a:r>
              <a:rPr lang="en-US" sz="2400" dirty="0"/>
              <a:t>is not clear why the public company </a:t>
            </a:r>
            <a:r>
              <a:rPr lang="en-US" sz="2400" dirty="0" err="1"/>
              <a:t>HEP</a:t>
            </a:r>
            <a:r>
              <a:rPr lang="en-US" sz="2400" dirty="0"/>
              <a:t> is not actively involved in wind power generation, particularly as all this time it has been under the obligation to purchase electricity (purchased from eligible producers) from </a:t>
            </a:r>
            <a:r>
              <a:rPr lang="en-US" sz="2400" dirty="0" err="1"/>
              <a:t>HROTE</a:t>
            </a:r>
            <a:r>
              <a:rPr lang="en-US" sz="2400" dirty="0"/>
              <a:t>, in proportion to the market share at a regulated purchase price</a:t>
            </a:r>
            <a:endParaRPr lang="hr-HR" sz="24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299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3600" dirty="0" smtClean="0"/>
              <a:t>Past </a:t>
            </a:r>
            <a:r>
              <a:rPr lang="hr-HR" sz="3600" dirty="0" err="1" smtClean="0"/>
              <a:t>issues</a:t>
            </a:r>
            <a:endParaRPr lang="hr-HR" sz="3600" dirty="0"/>
          </a:p>
        </p:txBody>
      </p:sp>
      <p:sp>
        <p:nvSpPr>
          <p:cNvPr id="3" name="Content Placeholder 2"/>
          <p:cNvSpPr>
            <a:spLocks noGrp="1"/>
          </p:cNvSpPr>
          <p:nvPr>
            <p:ph idx="1"/>
          </p:nvPr>
        </p:nvSpPr>
        <p:spPr/>
        <p:txBody>
          <a:bodyPr>
            <a:noAutofit/>
          </a:bodyPr>
          <a:lstStyle/>
          <a:p>
            <a:pPr marL="266700" indent="-266700">
              <a:lnSpc>
                <a:spcPct val="100000"/>
              </a:lnSpc>
              <a:spcBef>
                <a:spcPts val="0"/>
              </a:spcBef>
              <a:spcAft>
                <a:spcPts val="1200"/>
              </a:spcAft>
            </a:pPr>
            <a:r>
              <a:rPr lang="hr-HR" sz="2400" u="sng" dirty="0" smtClean="0">
                <a:hlinkClick r:id="rId2"/>
              </a:rPr>
              <a:t>No</a:t>
            </a:r>
            <a:r>
              <a:rPr lang="en-US" sz="2400" u="sng" dirty="0" smtClean="0">
                <a:hlinkClick r:id="rId2"/>
              </a:rPr>
              <a:t>. 1. </a:t>
            </a:r>
            <a:r>
              <a:rPr lang="en-US" sz="2400" dirty="0">
                <a:solidFill>
                  <a:srgbClr val="003399"/>
                </a:solidFill>
                <a:sym typeface="Symbol" panose="05050102010706020507" pitchFamily="18" charset="2"/>
                <a:hlinkClick r:id="rId3"/>
              </a:rPr>
              <a:t></a:t>
            </a:r>
            <a:r>
              <a:rPr lang="en-US" sz="2400" u="sng" dirty="0" smtClean="0">
                <a:hlinkClick r:id="rId3"/>
              </a:rPr>
              <a:t> </a:t>
            </a:r>
            <a:r>
              <a:rPr lang="en-US" sz="2400" u="sng" dirty="0">
                <a:hlinkClick r:id="rId3"/>
              </a:rPr>
              <a:t>Operations of football clubs in </a:t>
            </a:r>
            <a:r>
              <a:rPr lang="en-US" sz="2400" u="sng" dirty="0" smtClean="0">
                <a:hlinkClick r:id="rId3"/>
              </a:rPr>
              <a:t>Croatia</a:t>
            </a:r>
            <a:endParaRPr lang="en-US" sz="2400" u="sng" dirty="0" smtClean="0"/>
          </a:p>
          <a:p>
            <a:pPr marL="266700" indent="-266700">
              <a:lnSpc>
                <a:spcPct val="100000"/>
              </a:lnSpc>
              <a:spcBef>
                <a:spcPts val="0"/>
              </a:spcBef>
              <a:spcAft>
                <a:spcPts val="1200"/>
              </a:spcAft>
            </a:pPr>
            <a:r>
              <a:rPr lang="hr-HR" sz="2400" dirty="0" smtClean="0">
                <a:hlinkClick r:id="rId4"/>
              </a:rPr>
              <a:t>No. </a:t>
            </a:r>
            <a:r>
              <a:rPr lang="en-US" sz="2400" dirty="0" smtClean="0">
                <a:hlinkClick r:id="rId4"/>
              </a:rPr>
              <a:t>2 </a:t>
            </a:r>
            <a:r>
              <a:rPr lang="en-US" sz="2400" dirty="0">
                <a:solidFill>
                  <a:srgbClr val="003399"/>
                </a:solidFill>
                <a:sym typeface="Symbol" panose="05050102010706020507" pitchFamily="18" charset="2"/>
                <a:hlinkClick r:id="rId5"/>
              </a:rPr>
              <a:t></a:t>
            </a:r>
            <a:r>
              <a:rPr lang="en-US" sz="2400" dirty="0" smtClean="0">
                <a:hlinkClick r:id="rId6"/>
              </a:rPr>
              <a:t> </a:t>
            </a:r>
            <a:r>
              <a:rPr lang="en-US" sz="2400" dirty="0">
                <a:hlinkClick r:id="rId6"/>
              </a:rPr>
              <a:t>The restructuring and </a:t>
            </a:r>
            <a:r>
              <a:rPr lang="en-US" sz="2400" dirty="0" err="1">
                <a:hlinkClick r:id="rId6"/>
              </a:rPr>
              <a:t>privatisation</a:t>
            </a:r>
            <a:r>
              <a:rPr lang="en-US" sz="2400" dirty="0">
                <a:hlinkClick r:id="rId6"/>
              </a:rPr>
              <a:t> of the shipyards in </a:t>
            </a:r>
            <a:r>
              <a:rPr lang="en-US" sz="2400" dirty="0" smtClean="0">
                <a:hlinkClick r:id="rId6"/>
              </a:rPr>
              <a:t>Croatia</a:t>
            </a:r>
            <a:r>
              <a:rPr lang="en-US" sz="2400" dirty="0" smtClean="0"/>
              <a:t> </a:t>
            </a:r>
          </a:p>
          <a:p>
            <a:pPr marL="266700" indent="-266700">
              <a:lnSpc>
                <a:spcPct val="100000"/>
              </a:lnSpc>
              <a:spcBef>
                <a:spcPts val="0"/>
              </a:spcBef>
              <a:spcAft>
                <a:spcPts val="1200"/>
              </a:spcAft>
            </a:pPr>
            <a:r>
              <a:rPr lang="hr-HR" sz="2400" dirty="0" smtClean="0">
                <a:solidFill>
                  <a:srgbClr val="003399"/>
                </a:solidFill>
                <a:hlinkClick r:id="rId7"/>
              </a:rPr>
              <a:t>No</a:t>
            </a:r>
            <a:r>
              <a:rPr lang="en-US" sz="2400" dirty="0" smtClean="0">
                <a:solidFill>
                  <a:srgbClr val="003399"/>
                </a:solidFill>
                <a:hlinkClick r:id="rId7"/>
              </a:rPr>
              <a:t>. 3 </a:t>
            </a:r>
            <a:r>
              <a:rPr lang="en-US" sz="2400" dirty="0" smtClean="0">
                <a:solidFill>
                  <a:srgbClr val="003399"/>
                </a:solidFill>
                <a:sym typeface="Symbol" panose="05050102010706020507" pitchFamily="18" charset="2"/>
                <a:hlinkClick r:id="rId7"/>
              </a:rPr>
              <a:t></a:t>
            </a:r>
            <a:r>
              <a:rPr lang="en-US" sz="2400" dirty="0" smtClean="0">
                <a:solidFill>
                  <a:srgbClr val="003399"/>
                </a:solidFill>
                <a:hlinkClick r:id="rId7"/>
              </a:rPr>
              <a:t> </a:t>
            </a:r>
            <a:r>
              <a:rPr lang="en-US" sz="2400" dirty="0">
                <a:solidFill>
                  <a:srgbClr val="003399"/>
                </a:solidFill>
                <a:hlinkClick r:id="rId7"/>
              </a:rPr>
              <a:t>The Gas Sector in the Republic of Croatia - </a:t>
            </a:r>
            <a:r>
              <a:rPr lang="en-US" sz="2400" dirty="0" err="1">
                <a:solidFill>
                  <a:srgbClr val="003399"/>
                </a:solidFill>
                <a:hlinkClick r:id="rId7"/>
              </a:rPr>
              <a:t>Liberalisation</a:t>
            </a:r>
            <a:r>
              <a:rPr lang="en-US" sz="2400" dirty="0">
                <a:solidFill>
                  <a:srgbClr val="003399"/>
                </a:solidFill>
                <a:hlinkClick r:id="rId7"/>
              </a:rPr>
              <a:t> and Financial </a:t>
            </a:r>
            <a:r>
              <a:rPr lang="en-US" sz="2400" dirty="0" smtClean="0">
                <a:solidFill>
                  <a:srgbClr val="003399"/>
                </a:solidFill>
                <a:hlinkClick r:id="rId7"/>
              </a:rPr>
              <a:t>Operations</a:t>
            </a:r>
            <a:endParaRPr lang="hr-HR" sz="2400" dirty="0" smtClean="0">
              <a:solidFill>
                <a:srgbClr val="003399"/>
              </a:solidFill>
            </a:endParaRPr>
          </a:p>
          <a:p>
            <a:pPr marL="266700" indent="-266700">
              <a:lnSpc>
                <a:spcPct val="100000"/>
              </a:lnSpc>
              <a:spcBef>
                <a:spcPts val="0"/>
              </a:spcBef>
              <a:spcAft>
                <a:spcPts val="1200"/>
              </a:spcAft>
            </a:pPr>
            <a:r>
              <a:rPr lang="en-US" sz="2400" dirty="0" smtClean="0">
                <a:solidFill>
                  <a:srgbClr val="003399"/>
                </a:solidFill>
                <a:hlinkClick r:id="rId8"/>
              </a:rPr>
              <a:t>No</a:t>
            </a:r>
            <a:r>
              <a:rPr lang="en-US" sz="2400" dirty="0">
                <a:solidFill>
                  <a:srgbClr val="003399"/>
                </a:solidFill>
                <a:hlinkClick r:id="rId8"/>
              </a:rPr>
              <a:t>. 4 </a:t>
            </a:r>
            <a:r>
              <a:rPr lang="en-US" sz="2400" dirty="0">
                <a:solidFill>
                  <a:srgbClr val="003399"/>
                </a:solidFill>
                <a:sym typeface="Symbol" panose="05050102010706020507" pitchFamily="18" charset="2"/>
                <a:hlinkClick r:id="rId8"/>
              </a:rPr>
              <a:t></a:t>
            </a:r>
            <a:r>
              <a:rPr lang="en-US" sz="2400" dirty="0">
                <a:solidFill>
                  <a:srgbClr val="003399"/>
                </a:solidFill>
                <a:hlinkClick r:id="rId8"/>
              </a:rPr>
              <a:t> Restructuring the railway companies owned by the Republic of </a:t>
            </a:r>
            <a:r>
              <a:rPr lang="en-US" sz="2400" dirty="0" smtClean="0">
                <a:solidFill>
                  <a:srgbClr val="003399"/>
                </a:solidFill>
                <a:hlinkClick r:id="rId8"/>
              </a:rPr>
              <a:t>Croatia</a:t>
            </a:r>
            <a:endParaRPr lang="hr-HR" sz="2400" dirty="0" smtClean="0">
              <a:solidFill>
                <a:srgbClr val="003399"/>
              </a:solidFill>
            </a:endParaRPr>
          </a:p>
          <a:p>
            <a:pPr marL="266700" indent="-266700">
              <a:lnSpc>
                <a:spcPct val="100000"/>
              </a:lnSpc>
              <a:spcBef>
                <a:spcPts val="0"/>
              </a:spcBef>
              <a:spcAft>
                <a:spcPts val="1200"/>
              </a:spcAft>
            </a:pPr>
            <a:r>
              <a:rPr lang="en-US" sz="2400" dirty="0" smtClean="0">
                <a:solidFill>
                  <a:srgbClr val="003399"/>
                </a:solidFill>
                <a:hlinkClick r:id="rId9"/>
              </a:rPr>
              <a:t>No</a:t>
            </a:r>
            <a:r>
              <a:rPr lang="en-US" sz="2400" dirty="0">
                <a:solidFill>
                  <a:srgbClr val="003399"/>
                </a:solidFill>
                <a:hlinkClick r:id="rId9"/>
              </a:rPr>
              <a:t>. </a:t>
            </a:r>
            <a:r>
              <a:rPr lang="hr-HR" sz="2400" dirty="0" smtClean="0">
                <a:solidFill>
                  <a:srgbClr val="003399"/>
                </a:solidFill>
                <a:hlinkClick r:id="rId9"/>
              </a:rPr>
              <a:t>5</a:t>
            </a:r>
            <a:r>
              <a:rPr lang="en-US" sz="2400" dirty="0" smtClean="0">
                <a:solidFill>
                  <a:srgbClr val="003399"/>
                </a:solidFill>
                <a:hlinkClick r:id="rId9"/>
              </a:rPr>
              <a:t> </a:t>
            </a:r>
            <a:r>
              <a:rPr lang="en-US" sz="2400" dirty="0">
                <a:solidFill>
                  <a:srgbClr val="003399"/>
                </a:solidFill>
                <a:sym typeface="Symbol" panose="05050102010706020507" pitchFamily="18" charset="2"/>
                <a:hlinkClick r:id="rId9"/>
              </a:rPr>
              <a:t></a:t>
            </a:r>
            <a:r>
              <a:rPr lang="en-US" sz="2400" dirty="0">
                <a:solidFill>
                  <a:srgbClr val="003399"/>
                </a:solidFill>
                <a:hlinkClick r:id="rId9"/>
              </a:rPr>
              <a:t> Financial performance of state-owned enterprises</a:t>
            </a:r>
            <a:endParaRPr lang="hr-HR" sz="2400" dirty="0">
              <a:solidFill>
                <a:srgbClr val="003399"/>
              </a:solidFill>
            </a:endParaRPr>
          </a:p>
        </p:txBody>
      </p:sp>
      <p:sp>
        <p:nvSpPr>
          <p:cNvPr id="5" name="Rectangle 4"/>
          <p:cNvSpPr/>
          <p:nvPr/>
        </p:nvSpPr>
        <p:spPr>
          <a:xfrm>
            <a:off x="976099" y="6452396"/>
            <a:ext cx="3653564"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October</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endParaRPr lang="hr-HR" dirty="0">
              <a:latin typeface="Arial" panose="020B0604020202020204" pitchFamily="34" charset="0"/>
              <a:cs typeface="Arial" panose="020B0604020202020204" pitchFamily="34" charset="0"/>
            </a:endParaRPr>
          </a:p>
        </p:txBody>
      </p:sp>
      <p:grpSp>
        <p:nvGrpSpPr>
          <p:cNvPr id="6" name="Group 5"/>
          <p:cNvGrpSpPr>
            <a:grpSpLocks/>
          </p:cNvGrpSpPr>
          <p:nvPr/>
        </p:nvGrpSpPr>
        <p:grpSpPr bwMode="auto">
          <a:xfrm>
            <a:off x="628650" y="6508118"/>
            <a:ext cx="189230" cy="219075"/>
            <a:chOff x="10474" y="15579"/>
            <a:chExt cx="298" cy="345"/>
          </a:xfrm>
        </p:grpSpPr>
        <p:grpSp>
          <p:nvGrpSpPr>
            <p:cNvPr id="8" name="Group 7"/>
            <p:cNvGrpSpPr>
              <a:grpSpLocks/>
            </p:cNvGrpSpPr>
            <p:nvPr/>
          </p:nvGrpSpPr>
          <p:grpSpPr bwMode="auto">
            <a:xfrm>
              <a:off x="10504" y="15727"/>
              <a:ext cx="2" cy="197"/>
              <a:chOff x="10504" y="15727"/>
              <a:chExt cx="2" cy="197"/>
            </a:xfrm>
          </p:grpSpPr>
          <p:sp>
            <p:nvSpPr>
              <p:cNvPr id="23" name="Freeform 22"/>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583" y="15667"/>
              <a:ext cx="2" cy="256"/>
              <a:chOff x="10583" y="15667"/>
              <a:chExt cx="2" cy="256"/>
            </a:xfrm>
          </p:grpSpPr>
          <p:sp>
            <p:nvSpPr>
              <p:cNvPr id="22" name="Freeform 21"/>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474" y="15638"/>
              <a:ext cx="61" cy="60"/>
              <a:chOff x="10474" y="15638"/>
              <a:chExt cx="61" cy="60"/>
            </a:xfrm>
          </p:grpSpPr>
          <p:sp>
            <p:nvSpPr>
              <p:cNvPr id="21" name="Freeform 20"/>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553" y="15579"/>
              <a:ext cx="61" cy="60"/>
              <a:chOff x="10553" y="15579"/>
              <a:chExt cx="61" cy="60"/>
            </a:xfrm>
          </p:grpSpPr>
          <p:sp>
            <p:nvSpPr>
              <p:cNvPr id="20" name="Freeform 19"/>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662" y="15707"/>
              <a:ext cx="2" cy="217"/>
              <a:chOff x="10662" y="15707"/>
              <a:chExt cx="2" cy="217"/>
            </a:xfrm>
          </p:grpSpPr>
          <p:sp>
            <p:nvSpPr>
              <p:cNvPr id="19" name="Freeform 18"/>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741" y="15687"/>
              <a:ext cx="2" cy="237"/>
              <a:chOff x="10741" y="15687"/>
              <a:chExt cx="2" cy="237"/>
            </a:xfrm>
          </p:grpSpPr>
          <p:sp>
            <p:nvSpPr>
              <p:cNvPr id="18" name="Freeform 17"/>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632" y="15618"/>
              <a:ext cx="61" cy="60"/>
              <a:chOff x="10632" y="15618"/>
              <a:chExt cx="61" cy="60"/>
            </a:xfrm>
          </p:grpSpPr>
          <p:sp>
            <p:nvSpPr>
              <p:cNvPr id="17" name="Freeform 16"/>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711" y="15599"/>
              <a:ext cx="61" cy="60"/>
              <a:chOff x="10711" y="15599"/>
              <a:chExt cx="61" cy="60"/>
            </a:xfrm>
          </p:grpSpPr>
          <p:sp>
            <p:nvSpPr>
              <p:cNvPr id="16" name="Freeform 15"/>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Tree>
    <p:extLst>
      <p:ext uri="{BB962C8B-B14F-4D97-AF65-F5344CB8AC3E}">
        <p14:creationId xmlns:p14="http://schemas.microsoft.com/office/powerpoint/2010/main" val="2420208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685800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7495"/>
          <a:stretch/>
        </p:blipFill>
        <p:spPr>
          <a:xfrm>
            <a:off x="0" y="4179116"/>
            <a:ext cx="4684143" cy="1119271"/>
          </a:xfrm>
          <a:prstGeom prst="rect">
            <a:avLst/>
          </a:prstGeom>
        </p:spPr>
      </p:pic>
      <p:sp>
        <p:nvSpPr>
          <p:cNvPr id="5" name="Text Box 2"/>
          <p:cNvSpPr txBox="1">
            <a:spLocks noChangeArrowheads="1"/>
          </p:cNvSpPr>
          <p:nvPr/>
        </p:nvSpPr>
        <p:spPr bwMode="auto">
          <a:xfrm>
            <a:off x="5212339" y="5526606"/>
            <a:ext cx="2877820" cy="1054135"/>
          </a:xfrm>
          <a:prstGeom prst="rect">
            <a:avLst/>
          </a:prstGeom>
          <a:noFill/>
          <a:ln w="9525">
            <a:noFill/>
            <a:miter lim="800000"/>
            <a:headEnd/>
            <a:tailEnd/>
          </a:ln>
        </p:spPr>
        <p:txBody>
          <a:bodyPr rot="0" vert="horz" wrap="square" lIns="91440" tIns="45720" rIns="91440" bIns="45720" anchor="t" anchorCtr="0">
            <a:spAutoFit/>
          </a:bodyPr>
          <a:lstStyle/>
          <a:p>
            <a:pPr>
              <a:lnSpc>
                <a:spcPts val="1450"/>
              </a:lnSpc>
              <a:spcAft>
                <a:spcPts val="0"/>
              </a:spcAft>
            </a:pPr>
            <a:r>
              <a:rPr lang="hr-HR" sz="1200" dirty="0" smtClean="0">
                <a:solidFill>
                  <a:srgbClr val="FFFFFF"/>
                </a:solidFill>
                <a:latin typeface="Arial" panose="020B0604020202020204" pitchFamily="34" charset="0"/>
                <a:ea typeface="Calibri" panose="020F0502020204030204" pitchFamily="34" charset="0"/>
                <a:cs typeface="Arial" panose="020B0604020202020204" pitchFamily="34" charset="0"/>
              </a:rPr>
              <a:t>Publisher</a:t>
            </a:r>
            <a:r>
              <a:rPr lang="hr-HR" sz="1200" dirty="0" smtClean="0">
                <a:solidFill>
                  <a:srgbClr val="FFFFFF"/>
                </a:solidFill>
                <a:effectLst/>
                <a:latin typeface="Arial" panose="020B0604020202020204" pitchFamily="34" charset="0"/>
                <a:ea typeface="Calibri" panose="020F0502020204030204" pitchFamily="34" charset="0"/>
                <a:cs typeface="Arial" panose="020B0604020202020204" pitchFamily="34" charset="0"/>
              </a:rPr>
              <a:t>: Institute of Public Finance</a:t>
            </a:r>
            <a:endParaRPr lang="hr-HR" sz="1200" dirty="0">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Zagreb, Smičiklasova 21</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Tel. (+385 1) 4886 444</a:t>
            </a:r>
            <a:r>
              <a:rPr lang="hr-HR"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l</a:t>
            </a:r>
            <a:r>
              <a:rPr lang="hr-HR" sz="1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rPr>
              <a:t>fi</a:t>
            </a:r>
            <a:r>
              <a:rPr lang="hr-HR" sz="12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rPr>
              <a:t>scus@ijf.hr</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Editors</a:t>
            </a:r>
            <a:r>
              <a:rPr lang="hr-HR"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Anto Bajo </a:t>
            </a:r>
            <a:r>
              <a:rPr lang="hr-HR" sz="12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and</a:t>
            </a:r>
            <a:r>
              <a:rPr lang="hr-HR"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Marko Primorac</a:t>
            </a:r>
          </a:p>
          <a:p>
            <a:pPr>
              <a:lnSpc>
                <a:spcPts val="1450"/>
              </a:lnSpc>
              <a:spcAft>
                <a:spcPts val="0"/>
              </a:spcAft>
            </a:pPr>
            <a:r>
              <a:rPr lang="hr-HR"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www.ijf.hr</a:t>
            </a: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a:t>
            </a:r>
            <a:r>
              <a:rPr lang="hr-HR"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fiscus</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655677" y="1083394"/>
            <a:ext cx="3529837" cy="2277547"/>
          </a:xfrm>
          <a:prstGeom prst="rect">
            <a:avLst/>
          </a:prstGeom>
          <a:noFill/>
        </p:spPr>
        <p:txBody>
          <a:bodyPr wrap="square" rtlCol="0">
            <a:spAutoFit/>
          </a:bodyPr>
          <a:lstStyle/>
          <a:p>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The vision of </a:t>
            </a:r>
            <a:r>
              <a:rPr lang="en-US" sz="1400" dirty="0" err="1">
                <a:solidFill>
                  <a:srgbClr val="FFFFFF"/>
                </a:solidFill>
                <a:latin typeface="Arial" panose="020B0604020202020204" pitchFamily="34" charset="0"/>
                <a:ea typeface="Calibri" panose="020F0502020204030204" pitchFamily="34" charset="0"/>
                <a:cs typeface="Arial" panose="020B0604020202020204" pitchFamily="34" charset="0"/>
              </a:rPr>
              <a:t>Fiscus</a:t>
            </a:r>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 is to become a reliable source of sectoral analyses through the prism of interaction between the public and private sector.</a:t>
            </a:r>
          </a:p>
          <a:p>
            <a:endParaRPr lang="en-US" sz="1400" dirty="0">
              <a:solidFill>
                <a:srgbClr val="FFFFFF"/>
              </a:solidFill>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The mission of </a:t>
            </a:r>
            <a:r>
              <a:rPr lang="en-US" sz="1400" dirty="0" err="1">
                <a:solidFill>
                  <a:srgbClr val="FFFFFF"/>
                </a:solidFill>
                <a:latin typeface="Arial" panose="020B0604020202020204" pitchFamily="34" charset="0"/>
                <a:ea typeface="Calibri" panose="020F0502020204030204" pitchFamily="34" charset="0"/>
                <a:cs typeface="Arial" panose="020B0604020202020204" pitchFamily="34" charset="0"/>
              </a:rPr>
              <a:t>Fiscus</a:t>
            </a:r>
            <a:r>
              <a:rPr lang="en-US" sz="1400" dirty="0">
                <a:solidFill>
                  <a:srgbClr val="FFFFFF"/>
                </a:solidFill>
                <a:latin typeface="Arial" panose="020B0604020202020204" pitchFamily="34" charset="0"/>
                <a:ea typeface="Calibri" panose="020F0502020204030204" pitchFamily="34" charset="0"/>
                <a:cs typeface="Arial" panose="020B0604020202020204" pitchFamily="34" charset="0"/>
              </a:rPr>
              <a:t> is to identify the key challenges faced by certain economic sectors and offer suggestions for the improvement and preservation of the long-term stability of the Croatian economy.</a:t>
            </a:r>
            <a:r>
              <a:rPr lang="hr-HR" sz="1600" dirty="0" smtClean="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hr-HR" sz="16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5107408" y="853279"/>
            <a:ext cx="3242113" cy="4324261"/>
          </a:xfrm>
          <a:prstGeom prst="rect">
            <a:avLst/>
          </a:prstGeom>
          <a:noFill/>
        </p:spPr>
        <p:txBody>
          <a:bodyPr wrap="square" rtlCol="0">
            <a:spAutoFit/>
          </a:bodyPr>
          <a:lstStyle/>
          <a:p>
            <a:pPr>
              <a:spcAft>
                <a:spcPts val="600"/>
              </a:spcAft>
            </a:pPr>
            <a:r>
              <a:rPr lang="hr-HR" sz="1350" dirty="0" err="1">
                <a:solidFill>
                  <a:schemeClr val="bg1"/>
                </a:solidFill>
              </a:rPr>
              <a:t>The</a:t>
            </a:r>
            <a:r>
              <a:rPr lang="hr-HR" sz="1350" dirty="0">
                <a:solidFill>
                  <a:schemeClr val="bg1"/>
                </a:solidFill>
              </a:rPr>
              <a:t> </a:t>
            </a:r>
            <a:r>
              <a:rPr lang="hr-HR" sz="1350" dirty="0" err="1">
                <a:solidFill>
                  <a:schemeClr val="bg1"/>
                </a:solidFill>
              </a:rPr>
              <a:t>main</a:t>
            </a:r>
            <a:r>
              <a:rPr lang="hr-HR" sz="1350" dirty="0">
                <a:solidFill>
                  <a:schemeClr val="bg1"/>
                </a:solidFill>
              </a:rPr>
              <a:t> </a:t>
            </a:r>
            <a:r>
              <a:rPr lang="hr-HR" sz="1350" dirty="0" err="1">
                <a:solidFill>
                  <a:schemeClr val="bg1"/>
                </a:solidFill>
              </a:rPr>
              <a:t>objectives</a:t>
            </a:r>
            <a:r>
              <a:rPr lang="hr-HR" sz="1350" dirty="0">
                <a:solidFill>
                  <a:schemeClr val="bg1"/>
                </a:solidFill>
              </a:rPr>
              <a:t> </a:t>
            </a:r>
            <a:r>
              <a:rPr lang="hr-HR" sz="1350" dirty="0" smtClean="0">
                <a:solidFill>
                  <a:schemeClr val="bg1"/>
                </a:solidFill>
              </a:rPr>
              <a:t>are: </a:t>
            </a:r>
            <a:endParaRPr lang="hr-HR" sz="1350" dirty="0">
              <a:solidFill>
                <a:schemeClr val="bg1"/>
              </a:solidFill>
            </a:endParaRPr>
          </a:p>
          <a:p>
            <a:pPr marL="285750" lvl="0" indent="-285750">
              <a:buFont typeface="Arial" panose="020B0604020202020204" pitchFamily="34" charset="0"/>
              <a:buChar char="•"/>
            </a:pPr>
            <a:r>
              <a:rPr lang="en-US" sz="1350" dirty="0">
                <a:solidFill>
                  <a:schemeClr val="bg1"/>
                </a:solidFill>
              </a:rPr>
              <a:t>to provide in-depth analysis of the financial operations of public sector institutions and those institutions that are in any way associated with the production of goods and the provision of services of a broader public interest;</a:t>
            </a:r>
          </a:p>
          <a:p>
            <a:pPr marL="285750" lvl="0" indent="-285750">
              <a:buFont typeface="Arial" panose="020B0604020202020204" pitchFamily="34" charset="0"/>
              <a:buChar char="•"/>
            </a:pPr>
            <a:r>
              <a:rPr lang="en-US" sz="1350" dirty="0">
                <a:solidFill>
                  <a:schemeClr val="bg1"/>
                </a:solidFill>
              </a:rPr>
              <a:t>to improve understanding of the financial consequences of their operations and increase accountability;</a:t>
            </a:r>
          </a:p>
          <a:p>
            <a:pPr marL="285750" lvl="0" indent="-285750">
              <a:buFont typeface="Arial" panose="020B0604020202020204" pitchFamily="34" charset="0"/>
              <a:buChar char="•"/>
            </a:pPr>
            <a:r>
              <a:rPr lang="en-US" sz="1350" dirty="0">
                <a:solidFill>
                  <a:schemeClr val="bg1"/>
                </a:solidFill>
              </a:rPr>
              <a:t>to provide objective information on their business operations to the broader professional public and to investors;</a:t>
            </a:r>
          </a:p>
          <a:p>
            <a:pPr marL="285750" lvl="0" indent="-285750">
              <a:buFont typeface="Arial" panose="020B0604020202020204" pitchFamily="34" charset="0"/>
              <a:buChar char="•"/>
            </a:pPr>
            <a:r>
              <a:rPr lang="en-US" sz="1350" dirty="0">
                <a:solidFill>
                  <a:schemeClr val="bg1"/>
                </a:solidFill>
              </a:rPr>
              <a:t>to contribute to the removal of administrative barriers to the development of </a:t>
            </a:r>
            <a:r>
              <a:rPr lang="en-US" sz="1350" dirty="0" err="1">
                <a:solidFill>
                  <a:schemeClr val="bg1"/>
                </a:solidFill>
              </a:rPr>
              <a:t>competetiveness</a:t>
            </a:r>
            <a:r>
              <a:rPr lang="en-US" sz="1350" dirty="0">
                <a:solidFill>
                  <a:schemeClr val="bg1"/>
                </a:solidFill>
              </a:rPr>
              <a:t> and the market economy</a:t>
            </a:r>
            <a:endParaRPr lang="hr-HR" sz="135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3038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4000" dirty="0"/>
              <a:t>The main aim and data sources</a:t>
            </a:r>
            <a:endParaRPr lang="hr-HR" sz="4000" dirty="0"/>
          </a:p>
        </p:txBody>
      </p:sp>
      <p:sp>
        <p:nvSpPr>
          <p:cNvPr id="3" name="Content Placeholder 2"/>
          <p:cNvSpPr>
            <a:spLocks noGrp="1"/>
          </p:cNvSpPr>
          <p:nvPr>
            <p:ph idx="1"/>
          </p:nvPr>
        </p:nvSpPr>
        <p:spPr/>
        <p:txBody>
          <a:bodyPr/>
          <a:lstStyle/>
          <a:p>
            <a:pPr marL="361950" indent="-361950"/>
            <a:r>
              <a:rPr lang="en-US" sz="3000" dirty="0"/>
              <a:t>The main aim of this paper is to </a:t>
            </a:r>
            <a:r>
              <a:rPr lang="en-US" sz="3000" dirty="0" err="1"/>
              <a:t>analyse</a:t>
            </a:r>
            <a:r>
              <a:rPr lang="en-US" sz="3000" dirty="0"/>
              <a:t> the wind power production market and to assess the financial position of companies engaged in this </a:t>
            </a:r>
            <a:r>
              <a:rPr lang="en-US" sz="3000" dirty="0" smtClean="0"/>
              <a:t>activity</a:t>
            </a:r>
            <a:endParaRPr lang="en-US" sz="3000" dirty="0"/>
          </a:p>
          <a:p>
            <a:pPr marL="361950" indent="-361950"/>
            <a:r>
              <a:rPr lang="en-US" sz="3000" dirty="0"/>
              <a:t>The main source of data: Annual financial statements of </a:t>
            </a:r>
            <a:r>
              <a:rPr lang="en-US" sz="3000" dirty="0" smtClean="0"/>
              <a:t>companies</a:t>
            </a:r>
            <a:endParaRPr lang="en-US" sz="3000" dirty="0"/>
          </a:p>
          <a:p>
            <a:pPr marL="361950" indent="-361950"/>
            <a:r>
              <a:rPr lang="en-US" sz="3000" dirty="0"/>
              <a:t>Analysis </a:t>
            </a:r>
            <a:r>
              <a:rPr lang="en-US" sz="3000" dirty="0" smtClean="0"/>
              <a:t>include</a:t>
            </a:r>
            <a:r>
              <a:rPr lang="hr-HR" sz="3000" dirty="0" smtClean="0"/>
              <a:t>s</a:t>
            </a:r>
            <a:r>
              <a:rPr lang="en-US" sz="3000" dirty="0" smtClean="0"/>
              <a:t> </a:t>
            </a:r>
            <a:r>
              <a:rPr lang="en-US" sz="3000" dirty="0"/>
              <a:t>time period 2010-2016</a:t>
            </a:r>
          </a:p>
          <a:p>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06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4000" dirty="0"/>
              <a:t>Renewable </a:t>
            </a:r>
            <a:r>
              <a:rPr lang="en-US" sz="4000" dirty="0" smtClean="0"/>
              <a:t>energy</a:t>
            </a:r>
            <a:r>
              <a:rPr lang="hr-HR" sz="4000" dirty="0" smtClean="0"/>
              <a:t> </a:t>
            </a:r>
            <a:r>
              <a:rPr lang="en-US" sz="4000" dirty="0" smtClean="0"/>
              <a:t>source</a:t>
            </a:r>
            <a:r>
              <a:rPr lang="hr-HR" sz="4000" dirty="0" smtClean="0"/>
              <a:t>s</a:t>
            </a:r>
            <a:endParaRPr lang="hr-HR" sz="4000" dirty="0"/>
          </a:p>
        </p:txBody>
      </p:sp>
      <p:sp>
        <p:nvSpPr>
          <p:cNvPr id="3" name="Content Placeholder 2"/>
          <p:cNvSpPr>
            <a:spLocks noGrp="1"/>
          </p:cNvSpPr>
          <p:nvPr>
            <p:ph idx="1"/>
          </p:nvPr>
        </p:nvSpPr>
        <p:spPr/>
        <p:txBody>
          <a:bodyPr>
            <a:normAutofit fontScale="77500" lnSpcReduction="20000"/>
          </a:bodyPr>
          <a:lstStyle/>
          <a:p>
            <a:pPr marL="361950" indent="-361950"/>
            <a:r>
              <a:rPr lang="en-US" sz="3000" dirty="0"/>
              <a:t>Renewable energy sources have been replacing fuels and contributing to the reduction of greenhouse gas emissions, diversification of supply and reduction of the dependence on unreliable and unstable fossil fuel markets – in particular the oil and gas </a:t>
            </a:r>
            <a:r>
              <a:rPr lang="en-US" sz="3000" dirty="0" smtClean="0"/>
              <a:t>market</a:t>
            </a:r>
            <a:endParaRPr lang="en-US" sz="3000" dirty="0"/>
          </a:p>
          <a:p>
            <a:pPr marL="361950" indent="-361950"/>
            <a:r>
              <a:rPr lang="en-US" sz="3000" dirty="0"/>
              <a:t>A significant piece of legislation is Directive 2009/28/EC, which lays down mandatory national targets for the overall share of energy from renewable sources in gross final energy consumption and for the share of energy from renewable sources in transport. Such mandatory national targets are in line with the EU objective until </a:t>
            </a:r>
            <a:r>
              <a:rPr lang="en-US" sz="3000" dirty="0" smtClean="0"/>
              <a:t>2020</a:t>
            </a:r>
            <a:endParaRPr lang="en-US" sz="3000" dirty="0"/>
          </a:p>
          <a:p>
            <a:pPr marL="361950" indent="-361950"/>
            <a:r>
              <a:rPr lang="hr-HR" sz="3000" dirty="0" smtClean="0"/>
              <a:t>M</a:t>
            </a:r>
            <a:r>
              <a:rPr lang="en-US" sz="3000" dirty="0" err="1" smtClean="0"/>
              <a:t>eeting</a:t>
            </a:r>
            <a:r>
              <a:rPr lang="en-US" sz="3000" dirty="0" smtClean="0"/>
              <a:t> </a:t>
            </a:r>
            <a:r>
              <a:rPr lang="en-US" sz="3000" dirty="0"/>
              <a:t>the target </a:t>
            </a:r>
            <a:r>
              <a:rPr lang="en-US" sz="3000" dirty="0" smtClean="0"/>
              <a:t>of</a:t>
            </a:r>
            <a:r>
              <a:rPr lang="hr-HR" sz="3000" dirty="0" smtClean="0"/>
              <a:t>:</a:t>
            </a:r>
          </a:p>
          <a:p>
            <a:pPr marL="819150" lvl="1" indent="-361950"/>
            <a:r>
              <a:rPr lang="en-US" sz="2600" dirty="0" smtClean="0"/>
              <a:t>at </a:t>
            </a:r>
            <a:r>
              <a:rPr lang="en-US" sz="2600" dirty="0"/>
              <a:t>least 20% of renewable energy sources in the gross final energy consumption and</a:t>
            </a:r>
          </a:p>
          <a:p>
            <a:pPr marL="819150" lvl="1" indent="-361950"/>
            <a:r>
              <a:rPr lang="en-US" sz="2600" dirty="0"/>
              <a:t>10% of transport fuel production from renewable sources</a:t>
            </a:r>
          </a:p>
          <a:p>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996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88130" cy="1325563"/>
          </a:xfrm>
        </p:spPr>
        <p:txBody>
          <a:bodyPr anchor="t" anchorCtr="0">
            <a:normAutofit/>
          </a:bodyPr>
          <a:lstStyle/>
          <a:p>
            <a:r>
              <a:rPr lang="en-US" sz="4000" dirty="0"/>
              <a:t>Renewable energy </a:t>
            </a:r>
            <a:r>
              <a:rPr lang="en-US" sz="4000" dirty="0" smtClean="0"/>
              <a:t>source</a:t>
            </a:r>
            <a:r>
              <a:rPr lang="hr-HR" sz="4000" dirty="0" smtClean="0"/>
              <a:t>s</a:t>
            </a:r>
            <a:r>
              <a:rPr lang="en-US" sz="4000" dirty="0" smtClean="0"/>
              <a:t> </a:t>
            </a:r>
            <a:r>
              <a:rPr lang="en-US" sz="4000" dirty="0"/>
              <a:t>in EU</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6898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27" name="Table 26"/>
          <p:cNvGraphicFramePr>
            <a:graphicFrameLocks noGrp="1"/>
          </p:cNvGraphicFramePr>
          <p:nvPr>
            <p:extLst>
              <p:ext uri="{D42A27DB-BD31-4B8C-83A1-F6EECF244321}">
                <p14:modId xmlns:p14="http://schemas.microsoft.com/office/powerpoint/2010/main" val="4195333598"/>
              </p:ext>
            </p:extLst>
          </p:nvPr>
        </p:nvGraphicFramePr>
        <p:xfrm>
          <a:off x="848360" y="1690689"/>
          <a:ext cx="7518400" cy="3892827"/>
        </p:xfrm>
        <a:graphic>
          <a:graphicData uri="http://schemas.openxmlformats.org/drawingml/2006/table">
            <a:tbl>
              <a:tblPr firstRow="1" firstCol="1" bandRow="1"/>
              <a:tblGrid>
                <a:gridCol w="3640641">
                  <a:extLst>
                    <a:ext uri="{9D8B030D-6E8A-4147-A177-3AD203B41FA5}">
                      <a16:colId xmlns:a16="http://schemas.microsoft.com/office/drawing/2014/main" val="3082378832"/>
                    </a:ext>
                  </a:extLst>
                </a:gridCol>
                <a:gridCol w="3877759">
                  <a:extLst>
                    <a:ext uri="{9D8B030D-6E8A-4147-A177-3AD203B41FA5}">
                      <a16:colId xmlns:a16="http://schemas.microsoft.com/office/drawing/2014/main" val="4030788992"/>
                    </a:ext>
                  </a:extLst>
                </a:gridCol>
              </a:tblGrid>
              <a:tr h="704371">
                <a:tc>
                  <a:txBody>
                    <a:bodyPr/>
                    <a:lstStyle/>
                    <a:p>
                      <a:pPr algn="l">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Total energy production </a:t>
                      </a:r>
                    </a:p>
                    <a:p>
                      <a:pPr algn="l">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in EU-28 in 2015 (in %)</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Share of individual renewable sources in total energy production from renewable sources (in %)</a:t>
                      </a:r>
                      <a:endParaRPr lang="hr-HR" sz="900" b="1" dirty="0">
                        <a:solidFill>
                          <a:srgbClr val="5B9BD5"/>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28653590"/>
                  </a:ext>
                </a:extLst>
              </a:tr>
              <a:tr h="3188456">
                <a:tc>
                  <a:txBody>
                    <a:bodyPr/>
                    <a:lstStyle/>
                    <a:p>
                      <a:pPr algn="just">
                        <a:lnSpc>
                          <a:spcPts val="1450"/>
                        </a:lnSpc>
                        <a:spcAft>
                          <a:spcPts val="0"/>
                        </a:spcAft>
                      </a:pPr>
                      <a:endParaRPr lang="hr-HR" sz="1100" dirty="0">
                        <a:solidFill>
                          <a:srgbClr val="004D76"/>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450"/>
                        </a:lnSpc>
                        <a:spcAft>
                          <a:spcPts val="0"/>
                        </a:spcAft>
                      </a:pPr>
                      <a:endParaRPr lang="hr-HR" sz="1100" dirty="0">
                        <a:solidFill>
                          <a:srgbClr val="004D76"/>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56880388"/>
                  </a:ext>
                </a:extLst>
              </a:tr>
            </a:tbl>
          </a:graphicData>
        </a:graphic>
      </p:graphicFrame>
      <p:graphicFrame>
        <p:nvGraphicFramePr>
          <p:cNvPr id="34" name="Chart 33"/>
          <p:cNvGraphicFramePr/>
          <p:nvPr>
            <p:extLst>
              <p:ext uri="{D42A27DB-BD31-4B8C-83A1-F6EECF244321}">
                <p14:modId xmlns:p14="http://schemas.microsoft.com/office/powerpoint/2010/main" val="2886691830"/>
              </p:ext>
            </p:extLst>
          </p:nvPr>
        </p:nvGraphicFramePr>
        <p:xfrm>
          <a:off x="798195" y="2189435"/>
          <a:ext cx="3588729" cy="3560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34"/>
          <p:cNvGraphicFramePr/>
          <p:nvPr>
            <p:extLst>
              <p:ext uri="{D42A27DB-BD31-4B8C-83A1-F6EECF244321}">
                <p14:modId xmlns:p14="http://schemas.microsoft.com/office/powerpoint/2010/main" val="2890192238"/>
              </p:ext>
            </p:extLst>
          </p:nvPr>
        </p:nvGraphicFramePr>
        <p:xfrm>
          <a:off x="4860372" y="2190016"/>
          <a:ext cx="3506388" cy="356050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47700" y="6068065"/>
            <a:ext cx="1814920" cy="276999"/>
          </a:xfrm>
          <a:prstGeom prst="rect">
            <a:avLst/>
          </a:prstGeom>
        </p:spPr>
        <p:txBody>
          <a:bodyPr wrap="none">
            <a:spAutoFit/>
          </a:bodyPr>
          <a:lstStyle/>
          <a:p>
            <a:r>
              <a:rPr lang="en-US" sz="1200" i="1" dirty="0">
                <a:solidFill>
                  <a:srgbClr val="C00000"/>
                </a:solidFill>
                <a:ea typeface="Calibri" panose="020F0502020204030204" pitchFamily="34" charset="0"/>
                <a:cs typeface="Times New Roman" panose="02020603050405020304" pitchFamily="18" charset="0"/>
              </a:rPr>
              <a:t>Source:</a:t>
            </a:r>
            <a:r>
              <a:rPr lang="en-US" sz="1200" i="1" dirty="0">
                <a:solidFill>
                  <a:srgbClr val="004D76"/>
                </a:solidFill>
                <a:ea typeface="Calibri" panose="020F0502020204030204" pitchFamily="34" charset="0"/>
                <a:cs typeface="Times New Roman" panose="02020603050405020304" pitchFamily="18" charset="0"/>
              </a:rPr>
              <a:t> Eurostat (2017)</a:t>
            </a:r>
            <a:endParaRPr lang="hr-HR"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081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5507" cy="1325563"/>
          </a:xfrm>
        </p:spPr>
        <p:txBody>
          <a:bodyPr anchor="t" anchorCtr="0">
            <a:normAutofit fontScale="90000"/>
          </a:bodyPr>
          <a:lstStyle/>
          <a:p>
            <a:r>
              <a:rPr lang="en-US" sz="4000" dirty="0"/>
              <a:t>Wind power generation and consumption in the EU from 2010 to 2016 (in </a:t>
            </a:r>
            <a:r>
              <a:rPr lang="en-US" sz="4000" dirty="0" err="1"/>
              <a:t>TWh</a:t>
            </a:r>
            <a:r>
              <a:rPr lang="en-US" sz="4000" dirty="0"/>
              <a:t>)</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5" name="Table 4"/>
          <p:cNvGraphicFramePr>
            <a:graphicFrameLocks noGrp="1"/>
          </p:cNvGraphicFramePr>
          <p:nvPr>
            <p:extLst>
              <p:ext uri="{D42A27DB-BD31-4B8C-83A1-F6EECF244321}">
                <p14:modId xmlns:p14="http://schemas.microsoft.com/office/powerpoint/2010/main" val="3598113645"/>
              </p:ext>
            </p:extLst>
          </p:nvPr>
        </p:nvGraphicFramePr>
        <p:xfrm>
          <a:off x="876923" y="2203554"/>
          <a:ext cx="6225259" cy="3530185"/>
        </p:xfrm>
        <a:graphic>
          <a:graphicData uri="http://schemas.openxmlformats.org/drawingml/2006/table">
            <a:tbl>
              <a:tblPr firstRow="1" firstCol="1" bandRow="1"/>
              <a:tblGrid>
                <a:gridCol w="1101789">
                  <a:extLst>
                    <a:ext uri="{9D8B030D-6E8A-4147-A177-3AD203B41FA5}">
                      <a16:colId xmlns:a16="http://schemas.microsoft.com/office/drawing/2014/main" val="2746377627"/>
                    </a:ext>
                  </a:extLst>
                </a:gridCol>
                <a:gridCol w="1632679">
                  <a:extLst>
                    <a:ext uri="{9D8B030D-6E8A-4147-A177-3AD203B41FA5}">
                      <a16:colId xmlns:a16="http://schemas.microsoft.com/office/drawing/2014/main" val="3622788385"/>
                    </a:ext>
                  </a:extLst>
                </a:gridCol>
                <a:gridCol w="1380897">
                  <a:extLst>
                    <a:ext uri="{9D8B030D-6E8A-4147-A177-3AD203B41FA5}">
                      <a16:colId xmlns:a16="http://schemas.microsoft.com/office/drawing/2014/main" val="3211402709"/>
                    </a:ext>
                  </a:extLst>
                </a:gridCol>
                <a:gridCol w="2109894">
                  <a:extLst>
                    <a:ext uri="{9D8B030D-6E8A-4147-A177-3AD203B41FA5}">
                      <a16:colId xmlns:a16="http://schemas.microsoft.com/office/drawing/2014/main" val="4195894050"/>
                    </a:ext>
                  </a:extLst>
                </a:gridCol>
              </a:tblGrid>
              <a:tr h="985951">
                <a:tc>
                  <a:txBody>
                    <a:bodyPr/>
                    <a:lstStyle/>
                    <a:p>
                      <a:pPr marL="0" marR="0" algn="r">
                        <a:lnSpc>
                          <a:spcPct val="107000"/>
                        </a:lnSpc>
                        <a:spcBef>
                          <a:spcPts val="0"/>
                        </a:spcBef>
                        <a:spcAft>
                          <a:spcPts val="0"/>
                        </a:spcAft>
                      </a:pPr>
                      <a:r>
                        <a:rPr lang="en-GB" sz="1400" b="1" dirty="0">
                          <a:solidFill>
                            <a:srgbClr val="004D76"/>
                          </a:solidFill>
                          <a:effectLst/>
                          <a:latin typeface="+mn-lt"/>
                          <a:ea typeface="Calibri" panose="020F0502020204030204" pitchFamily="34" charset="0"/>
                          <a:cs typeface="Times New Roman" panose="02020603050405020304" pitchFamily="18" charset="0"/>
                        </a:rPr>
                        <a:t>Year</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b="1">
                          <a:solidFill>
                            <a:srgbClr val="004D76"/>
                          </a:solidFill>
                          <a:effectLst/>
                          <a:latin typeface="+mn-lt"/>
                          <a:ea typeface="Calibri" panose="020F0502020204030204" pitchFamily="34" charset="0"/>
                          <a:cs typeface="Times New Roman" panose="02020603050405020304" pitchFamily="18" charset="0"/>
                        </a:rPr>
                        <a:t>Consumption</a:t>
                      </a:r>
                      <a:endParaRPr lang="hr-HR"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b="1">
                          <a:solidFill>
                            <a:srgbClr val="004D76"/>
                          </a:solidFill>
                          <a:effectLst/>
                          <a:latin typeface="+mn-lt"/>
                          <a:ea typeface="Calibri" panose="020F0502020204030204" pitchFamily="34" charset="0"/>
                          <a:cs typeface="Times New Roman" panose="02020603050405020304" pitchFamily="18" charset="0"/>
                        </a:rPr>
                        <a:t>Generation</a:t>
                      </a:r>
                      <a:endParaRPr lang="hr-HR" sz="1400" b="1">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b="1" dirty="0">
                          <a:solidFill>
                            <a:srgbClr val="004D76"/>
                          </a:solidFill>
                          <a:effectLst/>
                          <a:latin typeface="+mn-lt"/>
                          <a:ea typeface="Calibri" panose="020F0502020204030204" pitchFamily="34" charset="0"/>
                          <a:cs typeface="Times New Roman" panose="02020603050405020304" pitchFamily="18" charset="0"/>
                        </a:rPr>
                        <a:t>% of wind power generation in total consumption</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43213887"/>
                  </a:ext>
                </a:extLst>
              </a:tr>
              <a:tr h="363462">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2010</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3,415</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181</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5.3</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908521994"/>
                  </a:ext>
                </a:extLst>
              </a:tr>
              <a:tr h="363462">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2011</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3,328</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204</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6.3</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257033916"/>
                  </a:ext>
                </a:extLst>
              </a:tr>
              <a:tr h="363462">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2012</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3,300</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231</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7.0</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87447977"/>
                  </a:ext>
                </a:extLst>
              </a:tr>
              <a:tr h="363462">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2013</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3,280</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257</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7.8</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763283599"/>
                  </a:ext>
                </a:extLst>
              </a:tr>
              <a:tr h="363462">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2014</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2,798</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284</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10.2</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771433483"/>
                  </a:ext>
                </a:extLst>
              </a:tr>
              <a:tr h="363462">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2015</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2,770</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315</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11.4</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66455042"/>
                  </a:ext>
                </a:extLst>
              </a:tr>
              <a:tr h="363462">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2016</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2,860</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a:solidFill>
                            <a:srgbClr val="004D76"/>
                          </a:solidFill>
                          <a:effectLst/>
                          <a:latin typeface="+mn-lt"/>
                          <a:ea typeface="Calibri" panose="020F0502020204030204" pitchFamily="34" charset="0"/>
                          <a:cs typeface="Times New Roman" panose="02020603050405020304" pitchFamily="18" charset="0"/>
                        </a:rPr>
                        <a:t>296</a:t>
                      </a:r>
                      <a:endParaRPr lang="hr-H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400" dirty="0">
                          <a:solidFill>
                            <a:srgbClr val="004D76"/>
                          </a:solidFill>
                          <a:effectLst/>
                          <a:latin typeface="+mn-lt"/>
                          <a:ea typeface="Calibri" panose="020F0502020204030204" pitchFamily="34" charset="0"/>
                          <a:cs typeface="Times New Roman" panose="02020603050405020304" pitchFamily="18" charset="0"/>
                        </a:rPr>
                        <a:t>10.4</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03563860"/>
                  </a:ext>
                </a:extLst>
              </a:tr>
            </a:tbl>
          </a:graphicData>
        </a:graphic>
      </p:graphicFrame>
      <p:sp>
        <p:nvSpPr>
          <p:cNvPr id="27" name="Text Box 452"/>
          <p:cNvSpPr txBox="1">
            <a:spLocks noChangeArrowheads="1"/>
          </p:cNvSpPr>
          <p:nvPr/>
        </p:nvSpPr>
        <p:spPr bwMode="auto">
          <a:xfrm>
            <a:off x="7102183" y="5064969"/>
            <a:ext cx="1367259" cy="7137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l">
              <a:spcBef>
                <a:spcPts val="0"/>
              </a:spcBef>
              <a:spcAft>
                <a:spcPts val="0"/>
              </a:spcAft>
            </a:pPr>
            <a:r>
              <a:rPr lang="en-GB" sz="1000" dirty="0">
                <a:solidFill>
                  <a:srgbClr val="C00000"/>
                </a:solidFill>
                <a:effectLst/>
                <a:ea typeface="Calibri" panose="020F0502020204030204" pitchFamily="34" charset="0"/>
                <a:cs typeface="Times New Roman" panose="02020603050405020304" pitchFamily="18" charset="0"/>
              </a:rPr>
              <a:t>Source:</a:t>
            </a:r>
            <a:r>
              <a:rPr lang="en-GB" sz="1000" dirty="0">
                <a:solidFill>
                  <a:srgbClr val="004D76"/>
                </a:solidFill>
                <a:effectLst/>
                <a:ea typeface="Calibri" panose="020F0502020204030204" pitchFamily="34" charset="0"/>
                <a:cs typeface="Times New Roman" panose="02020603050405020304" pitchFamily="18" charset="0"/>
              </a:rPr>
              <a:t> </a:t>
            </a:r>
            <a:br>
              <a:rPr lang="en-GB" sz="1000" dirty="0">
                <a:solidFill>
                  <a:srgbClr val="004D76"/>
                </a:solidFill>
                <a:effectLst/>
                <a:ea typeface="Calibri" panose="020F0502020204030204" pitchFamily="34" charset="0"/>
                <a:cs typeface="Times New Roman" panose="02020603050405020304" pitchFamily="18" charset="0"/>
              </a:rPr>
            </a:br>
            <a:r>
              <a:rPr lang="en-GB" sz="1000" dirty="0">
                <a:solidFill>
                  <a:srgbClr val="004D76"/>
                </a:solidFill>
                <a:effectLst/>
                <a:ea typeface="Calibri" panose="020F0502020204030204" pitchFamily="34" charset="0"/>
                <a:cs typeface="Times New Roman" panose="02020603050405020304" pitchFamily="18" charset="0"/>
              </a:rPr>
              <a:t>Authors’ calculations based on data from </a:t>
            </a:r>
            <a:r>
              <a:rPr lang="en-GB" sz="1000" dirty="0" err="1">
                <a:solidFill>
                  <a:srgbClr val="004D76"/>
                </a:solidFill>
                <a:effectLst/>
                <a:ea typeface="Calibri" panose="020F0502020204030204" pitchFamily="34" charset="0"/>
                <a:cs typeface="Times New Roman" panose="02020603050405020304" pitchFamily="18" charset="0"/>
              </a:rPr>
              <a:t>WindEurope</a:t>
            </a:r>
            <a:r>
              <a:rPr lang="en-GB" sz="1000" dirty="0">
                <a:solidFill>
                  <a:srgbClr val="004D76"/>
                </a:solidFill>
                <a:effectLst/>
                <a:ea typeface="Calibri" panose="020F0502020204030204" pitchFamily="34" charset="0"/>
                <a:cs typeface="Times New Roman" panose="02020603050405020304" pitchFamily="18" charset="0"/>
              </a:rPr>
              <a:t> (2017)</a:t>
            </a:r>
            <a:endParaRPr lang="hr-HR"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595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4000" dirty="0"/>
              <a:t>Wind power generation and market in Croatia</a:t>
            </a:r>
            <a:endParaRPr lang="hr-HR" sz="4000" dirty="0"/>
          </a:p>
        </p:txBody>
      </p:sp>
      <p:sp>
        <p:nvSpPr>
          <p:cNvPr id="3" name="Content Placeholder 2"/>
          <p:cNvSpPr>
            <a:spLocks noGrp="1"/>
          </p:cNvSpPr>
          <p:nvPr>
            <p:ph idx="1"/>
          </p:nvPr>
        </p:nvSpPr>
        <p:spPr/>
        <p:txBody>
          <a:bodyPr>
            <a:normAutofit fontScale="92500" lnSpcReduction="10000"/>
          </a:bodyPr>
          <a:lstStyle/>
          <a:p>
            <a:pPr marL="361950" indent="-361950"/>
            <a:r>
              <a:rPr lang="en-US" sz="3000" dirty="0"/>
              <a:t>In the Republic of Croatia, wind power generation has increased by 15 times, from 0.067 </a:t>
            </a:r>
            <a:r>
              <a:rPr lang="en-US" sz="3000" dirty="0" err="1"/>
              <a:t>TWh</a:t>
            </a:r>
            <a:r>
              <a:rPr lang="en-US" sz="3000" dirty="0"/>
              <a:t> in 2010 to 1.01 </a:t>
            </a:r>
            <a:r>
              <a:rPr lang="en-US" sz="3000" dirty="0" err="1"/>
              <a:t>TWh</a:t>
            </a:r>
            <a:r>
              <a:rPr lang="en-US" sz="3000" dirty="0"/>
              <a:t> in </a:t>
            </a:r>
            <a:r>
              <a:rPr lang="en-US" sz="3000" dirty="0" smtClean="0"/>
              <a:t>2016</a:t>
            </a:r>
            <a:endParaRPr lang="en-US" sz="3000" dirty="0"/>
          </a:p>
          <a:p>
            <a:pPr marL="361950" indent="-361950"/>
            <a:r>
              <a:rPr lang="en-US" sz="3000" dirty="0" smtClean="0"/>
              <a:t>The </a:t>
            </a:r>
            <a:r>
              <a:rPr lang="en-US" sz="3000" dirty="0"/>
              <a:t>share of wind power generation in total electricity production increased from 0.5% in 2010 to 9% in 2016, while the share in total consumption increased from 0.4% to 5.7</a:t>
            </a:r>
            <a:r>
              <a:rPr lang="en-US" sz="3000" dirty="0" smtClean="0"/>
              <a:t>%</a:t>
            </a:r>
            <a:endParaRPr lang="en-US" sz="3000" dirty="0"/>
          </a:p>
          <a:p>
            <a:pPr marL="361950" indent="-361950"/>
            <a:r>
              <a:rPr lang="en-US" sz="3000" dirty="0" smtClean="0"/>
              <a:t>One </a:t>
            </a:r>
            <a:r>
              <a:rPr lang="en-US" sz="3000" dirty="0"/>
              <a:t>of the reasons for such expansion are the state financial incentives for renewable energy production, as wind farms belong to a group of eligible electricity producers</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90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88130" cy="1325563"/>
          </a:xfrm>
        </p:spPr>
        <p:txBody>
          <a:bodyPr anchor="t" anchorCtr="0">
            <a:normAutofit/>
          </a:bodyPr>
          <a:lstStyle/>
          <a:p>
            <a:r>
              <a:rPr lang="en-US" sz="4000" dirty="0"/>
              <a:t>Renewable </a:t>
            </a:r>
            <a:r>
              <a:rPr lang="en-US" sz="4000" dirty="0" smtClean="0"/>
              <a:t>energy source</a:t>
            </a:r>
            <a:r>
              <a:rPr lang="hr-HR" sz="4000" dirty="0" smtClean="0"/>
              <a:t>s</a:t>
            </a:r>
            <a:br>
              <a:rPr lang="hr-HR" sz="4000" dirty="0" smtClean="0"/>
            </a:br>
            <a:r>
              <a:rPr lang="en-US" sz="4000" dirty="0" smtClean="0"/>
              <a:t>in </a:t>
            </a:r>
            <a:r>
              <a:rPr lang="en-US" sz="4000" dirty="0"/>
              <a:t>Croatia</a:t>
            </a:r>
            <a:endParaRPr lang="hr-HR" sz="4000" dirty="0"/>
          </a:p>
        </p:txBody>
      </p:sp>
      <p:sp>
        <p:nvSpPr>
          <p:cNvPr id="6" name="Footer Placeholder 4"/>
          <p:cNvSpPr txBox="1">
            <a:spLocks/>
          </p:cNvSpPr>
          <p:nvPr/>
        </p:nvSpPr>
        <p:spPr>
          <a:xfrm>
            <a:off x="703418" y="6619397"/>
            <a:ext cx="6186218" cy="365125"/>
          </a:xfrm>
          <a:prstGeom prst="rect">
            <a:avLst/>
          </a:prstGeom>
        </p:spPr>
        <p:txBody>
          <a:bodyPr vert="horz" lIns="91440" tIns="45720" rIns="91440" bIns="45720" rtlCol="0" anchor="ctr"/>
          <a:lstStyle>
            <a:defPPr>
              <a:defRPr lang="sr-Latn-RS"/>
            </a:defPPr>
            <a:lvl1pPr marL="0" algn="ctr" defTabSz="914400" rtl="0" eaLnBrk="1" latinLnBrk="0" hangingPunct="1">
              <a:defRPr sz="1200" kern="1200">
                <a:solidFill>
                  <a:srgbClr val="C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r-HR" sz="1000" cap="small" smtClean="0"/>
              <a:t> </a:t>
            </a:r>
            <a:endParaRPr lang="hr-HR" sz="1000" cap="small" dirty="0"/>
          </a:p>
        </p:txBody>
      </p:sp>
      <p:sp>
        <p:nvSpPr>
          <p:cNvPr id="9" name="Rectangle 8"/>
          <p:cNvSpPr/>
          <p:nvPr/>
        </p:nvSpPr>
        <p:spPr>
          <a:xfrm>
            <a:off x="976099" y="6452396"/>
            <a:ext cx="376898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Public Finance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28650" y="6508118"/>
            <a:ext cx="189230" cy="219075"/>
            <a:chOff x="10474" y="15579"/>
            <a:chExt cx="298" cy="345"/>
          </a:xfrm>
        </p:grpSpPr>
        <p:grpSp>
          <p:nvGrpSpPr>
            <p:cNvPr id="11" name="Group 10"/>
            <p:cNvGrpSpPr>
              <a:grpSpLocks/>
            </p:cNvGrpSpPr>
            <p:nvPr/>
          </p:nvGrpSpPr>
          <p:grpSpPr bwMode="auto">
            <a:xfrm>
              <a:off x="10504" y="15727"/>
              <a:ext cx="2" cy="197"/>
              <a:chOff x="10504" y="15727"/>
              <a:chExt cx="2" cy="197"/>
            </a:xfrm>
          </p:grpSpPr>
          <p:sp>
            <p:nvSpPr>
              <p:cNvPr id="26" name="Freeform 25"/>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583" y="15667"/>
              <a:ext cx="2" cy="256"/>
              <a:chOff x="10583" y="15667"/>
              <a:chExt cx="2" cy="256"/>
            </a:xfrm>
          </p:grpSpPr>
          <p:sp>
            <p:nvSpPr>
              <p:cNvPr id="25" name="Freeform 24"/>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474" y="15638"/>
              <a:ext cx="61" cy="60"/>
              <a:chOff x="10474" y="15638"/>
              <a:chExt cx="61" cy="60"/>
            </a:xfrm>
          </p:grpSpPr>
          <p:sp>
            <p:nvSpPr>
              <p:cNvPr id="24" name="Freeform 23"/>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553" y="15579"/>
              <a:ext cx="61" cy="60"/>
              <a:chOff x="10553" y="15579"/>
              <a:chExt cx="61" cy="60"/>
            </a:xfrm>
          </p:grpSpPr>
          <p:sp>
            <p:nvSpPr>
              <p:cNvPr id="23" name="Freeform 22"/>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5" name="Group 14"/>
            <p:cNvGrpSpPr>
              <a:grpSpLocks/>
            </p:cNvGrpSpPr>
            <p:nvPr/>
          </p:nvGrpSpPr>
          <p:grpSpPr bwMode="auto">
            <a:xfrm>
              <a:off x="10662" y="15707"/>
              <a:ext cx="2" cy="217"/>
              <a:chOff x="10662" y="15707"/>
              <a:chExt cx="2" cy="217"/>
            </a:xfrm>
          </p:grpSpPr>
          <p:sp>
            <p:nvSpPr>
              <p:cNvPr id="22" name="Freeform 21"/>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6" name="Group 15"/>
            <p:cNvGrpSpPr>
              <a:grpSpLocks/>
            </p:cNvGrpSpPr>
            <p:nvPr/>
          </p:nvGrpSpPr>
          <p:grpSpPr bwMode="auto">
            <a:xfrm>
              <a:off x="10741" y="15687"/>
              <a:ext cx="2" cy="237"/>
              <a:chOff x="10741" y="15687"/>
              <a:chExt cx="2" cy="237"/>
            </a:xfrm>
          </p:grpSpPr>
          <p:sp>
            <p:nvSpPr>
              <p:cNvPr id="21" name="Freeform 20"/>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7" name="Group 16"/>
            <p:cNvGrpSpPr>
              <a:grpSpLocks/>
            </p:cNvGrpSpPr>
            <p:nvPr/>
          </p:nvGrpSpPr>
          <p:grpSpPr bwMode="auto">
            <a:xfrm>
              <a:off x="10632" y="15618"/>
              <a:ext cx="61" cy="60"/>
              <a:chOff x="10632" y="15618"/>
              <a:chExt cx="61" cy="60"/>
            </a:xfrm>
          </p:grpSpPr>
          <p:sp>
            <p:nvSpPr>
              <p:cNvPr id="20" name="Freeform 19"/>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8" name="Group 17"/>
            <p:cNvGrpSpPr>
              <a:grpSpLocks/>
            </p:cNvGrpSpPr>
            <p:nvPr/>
          </p:nvGrpSpPr>
          <p:grpSpPr bwMode="auto">
            <a:xfrm>
              <a:off x="10711" y="15599"/>
              <a:ext cx="61" cy="60"/>
              <a:chOff x="10711" y="15599"/>
              <a:chExt cx="61" cy="60"/>
            </a:xfrm>
          </p:grpSpPr>
          <p:sp>
            <p:nvSpPr>
              <p:cNvPr id="19" name="Freeform 18"/>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aphicFrame>
        <p:nvGraphicFramePr>
          <p:cNvPr id="27" name="Table 26"/>
          <p:cNvGraphicFramePr>
            <a:graphicFrameLocks noGrp="1"/>
          </p:cNvGraphicFramePr>
          <p:nvPr>
            <p:extLst>
              <p:ext uri="{D42A27DB-BD31-4B8C-83A1-F6EECF244321}">
                <p14:modId xmlns:p14="http://schemas.microsoft.com/office/powerpoint/2010/main" val="2045422303"/>
              </p:ext>
            </p:extLst>
          </p:nvPr>
        </p:nvGraphicFramePr>
        <p:xfrm>
          <a:off x="667385" y="1624045"/>
          <a:ext cx="7518400" cy="3892827"/>
        </p:xfrm>
        <a:graphic>
          <a:graphicData uri="http://schemas.openxmlformats.org/drawingml/2006/table">
            <a:tbl>
              <a:tblPr firstRow="1" firstCol="1" bandRow="1"/>
              <a:tblGrid>
                <a:gridCol w="3640641">
                  <a:extLst>
                    <a:ext uri="{9D8B030D-6E8A-4147-A177-3AD203B41FA5}">
                      <a16:colId xmlns:a16="http://schemas.microsoft.com/office/drawing/2014/main" val="3082378832"/>
                    </a:ext>
                  </a:extLst>
                </a:gridCol>
                <a:gridCol w="3877759">
                  <a:extLst>
                    <a:ext uri="{9D8B030D-6E8A-4147-A177-3AD203B41FA5}">
                      <a16:colId xmlns:a16="http://schemas.microsoft.com/office/drawing/2014/main" val="4030788992"/>
                    </a:ext>
                  </a:extLst>
                </a:gridCol>
              </a:tblGrid>
              <a:tr h="704371">
                <a:tc>
                  <a:txBody>
                    <a:bodyPr/>
                    <a:lstStyle/>
                    <a:p>
                      <a:pPr algn="l">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Overview of shares in the electricity production of eligible producers</a:t>
                      </a:r>
                      <a:r>
                        <a:rPr lang="hr-HR" sz="1100" b="1" dirty="0" smtClean="0">
                          <a:solidFill>
                            <a:srgbClr val="004D76"/>
                          </a:solidFill>
                          <a:effectLst/>
                          <a:latin typeface="+mn-lt"/>
                          <a:ea typeface="Calibri" panose="020F0502020204030204" pitchFamily="34" charset="0"/>
                          <a:cs typeface="Times New Roman" panose="02020603050405020304" pitchFamily="18" charset="0"/>
                        </a:rPr>
                        <a:t> </a:t>
                      </a:r>
                      <a:r>
                        <a:rPr lang="en-US" sz="1100" b="1" dirty="0" smtClean="0">
                          <a:solidFill>
                            <a:srgbClr val="004D76"/>
                          </a:solidFill>
                          <a:effectLst/>
                          <a:latin typeface="+mn-lt"/>
                          <a:ea typeface="Calibri" panose="020F0502020204030204" pitchFamily="34" charset="0"/>
                          <a:cs typeface="Times New Roman" panose="02020603050405020304" pitchFamily="18" charset="0"/>
                        </a:rPr>
                        <a:t>in 2016 by technology (in %</a:t>
                      </a:r>
                      <a:r>
                        <a:rPr lang="hr-HR" sz="1100" b="1" dirty="0" smtClean="0">
                          <a:solidFill>
                            <a:srgbClr val="004D76"/>
                          </a:solidFill>
                          <a:effectLst/>
                          <a:latin typeface="+mn-lt"/>
                          <a:ea typeface="Calibri" panose="020F0502020204030204" pitchFamily="34" charset="0"/>
                          <a:cs typeface="Times New Roman" panose="02020603050405020304" pitchFamily="18" charset="0"/>
                        </a:rPr>
                        <a:t>)</a:t>
                      </a:r>
                      <a:endParaRPr lang="hr-HR" sz="1200" b="1"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ts val="1450"/>
                        </a:lnSpc>
                        <a:spcAft>
                          <a:spcPts val="0"/>
                        </a:spcAft>
                      </a:pPr>
                      <a:r>
                        <a:rPr lang="en-US" sz="1100" b="1" dirty="0" smtClean="0">
                          <a:solidFill>
                            <a:srgbClr val="004D76"/>
                          </a:solidFill>
                          <a:effectLst/>
                          <a:latin typeface="+mn-lt"/>
                          <a:ea typeface="Calibri" panose="020F0502020204030204" pitchFamily="34" charset="0"/>
                          <a:cs typeface="Times New Roman" panose="02020603050405020304" pitchFamily="18" charset="0"/>
                        </a:rPr>
                        <a:t>The volume of electricity trade and production in Croatia from 2010 to 2016</a:t>
                      </a:r>
                      <a:endParaRPr lang="hr-HR" sz="900" b="1" dirty="0">
                        <a:solidFill>
                          <a:srgbClr val="5B9BD5"/>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28653590"/>
                  </a:ext>
                </a:extLst>
              </a:tr>
              <a:tr h="3188456">
                <a:tc>
                  <a:txBody>
                    <a:bodyPr/>
                    <a:lstStyle/>
                    <a:p>
                      <a:pPr algn="just">
                        <a:lnSpc>
                          <a:spcPts val="1450"/>
                        </a:lnSpc>
                        <a:spcAft>
                          <a:spcPts val="0"/>
                        </a:spcAft>
                      </a:pPr>
                      <a:endParaRPr lang="hr-HR" sz="1100" dirty="0">
                        <a:solidFill>
                          <a:srgbClr val="004D76"/>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ts val="1450"/>
                        </a:lnSpc>
                        <a:spcAft>
                          <a:spcPts val="0"/>
                        </a:spcAft>
                      </a:pPr>
                      <a:endParaRPr lang="hr-HR" sz="1100" dirty="0">
                        <a:solidFill>
                          <a:srgbClr val="004D76"/>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56880388"/>
                  </a:ext>
                </a:extLst>
              </a:tr>
            </a:tbl>
          </a:graphicData>
        </a:graphic>
      </p:graphicFrame>
      <p:graphicFrame>
        <p:nvGraphicFramePr>
          <p:cNvPr id="28" name="Grafikon 12"/>
          <p:cNvGraphicFramePr/>
          <p:nvPr>
            <p:extLst>
              <p:ext uri="{D42A27DB-BD31-4B8C-83A1-F6EECF244321}">
                <p14:modId xmlns:p14="http://schemas.microsoft.com/office/powerpoint/2010/main" val="183259942"/>
              </p:ext>
            </p:extLst>
          </p:nvPr>
        </p:nvGraphicFramePr>
        <p:xfrm>
          <a:off x="498340" y="2091128"/>
          <a:ext cx="3556499" cy="39499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37515677"/>
              </p:ext>
            </p:extLst>
          </p:nvPr>
        </p:nvGraphicFramePr>
        <p:xfrm>
          <a:off x="4319520" y="2091128"/>
          <a:ext cx="4629609" cy="3837105"/>
        </p:xfrm>
        <a:graphic>
          <a:graphicData uri="http://schemas.openxmlformats.org/drawingml/2006/table">
            <a:tbl>
              <a:tblPr firstRow="1" firstCol="1" bandRow="1"/>
              <a:tblGrid>
                <a:gridCol w="882067">
                  <a:extLst>
                    <a:ext uri="{9D8B030D-6E8A-4147-A177-3AD203B41FA5}">
                      <a16:colId xmlns:a16="http://schemas.microsoft.com/office/drawing/2014/main" val="4025792707"/>
                    </a:ext>
                  </a:extLst>
                </a:gridCol>
                <a:gridCol w="472190">
                  <a:extLst>
                    <a:ext uri="{9D8B030D-6E8A-4147-A177-3AD203B41FA5}">
                      <a16:colId xmlns:a16="http://schemas.microsoft.com/office/drawing/2014/main" val="644953760"/>
                    </a:ext>
                  </a:extLst>
                </a:gridCol>
                <a:gridCol w="404734">
                  <a:extLst>
                    <a:ext uri="{9D8B030D-6E8A-4147-A177-3AD203B41FA5}">
                      <a16:colId xmlns:a16="http://schemas.microsoft.com/office/drawing/2014/main" val="4129199826"/>
                    </a:ext>
                  </a:extLst>
                </a:gridCol>
                <a:gridCol w="457200">
                  <a:extLst>
                    <a:ext uri="{9D8B030D-6E8A-4147-A177-3AD203B41FA5}">
                      <a16:colId xmlns:a16="http://schemas.microsoft.com/office/drawing/2014/main" val="416549178"/>
                    </a:ext>
                  </a:extLst>
                </a:gridCol>
                <a:gridCol w="458365">
                  <a:extLst>
                    <a:ext uri="{9D8B030D-6E8A-4147-A177-3AD203B41FA5}">
                      <a16:colId xmlns:a16="http://schemas.microsoft.com/office/drawing/2014/main" val="3840724623"/>
                    </a:ext>
                  </a:extLst>
                </a:gridCol>
                <a:gridCol w="458685">
                  <a:extLst>
                    <a:ext uri="{9D8B030D-6E8A-4147-A177-3AD203B41FA5}">
                      <a16:colId xmlns:a16="http://schemas.microsoft.com/office/drawing/2014/main" val="2906387267"/>
                    </a:ext>
                  </a:extLst>
                </a:gridCol>
                <a:gridCol w="421088">
                  <a:extLst>
                    <a:ext uri="{9D8B030D-6E8A-4147-A177-3AD203B41FA5}">
                      <a16:colId xmlns:a16="http://schemas.microsoft.com/office/drawing/2014/main" val="1236261522"/>
                    </a:ext>
                  </a:extLst>
                </a:gridCol>
                <a:gridCol w="460682">
                  <a:extLst>
                    <a:ext uri="{9D8B030D-6E8A-4147-A177-3AD203B41FA5}">
                      <a16:colId xmlns:a16="http://schemas.microsoft.com/office/drawing/2014/main" val="3810540153"/>
                    </a:ext>
                  </a:extLst>
                </a:gridCol>
                <a:gridCol w="614598">
                  <a:extLst>
                    <a:ext uri="{9D8B030D-6E8A-4147-A177-3AD203B41FA5}">
                      <a16:colId xmlns:a16="http://schemas.microsoft.com/office/drawing/2014/main" val="3271968142"/>
                    </a:ext>
                  </a:extLst>
                </a:gridCol>
              </a:tblGrid>
              <a:tr h="598070">
                <a:tc>
                  <a:txBody>
                    <a:bodyPr/>
                    <a:lstStyle/>
                    <a:p>
                      <a:pPr algn="l"/>
                      <a:endParaRPr lang="hr-HR" sz="1000" dirty="0">
                        <a:effectLst/>
                        <a:latin typeface="+mn-lt"/>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2010</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2011</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2012</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2013</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2014</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2015</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2016</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950" b="1" dirty="0">
                          <a:solidFill>
                            <a:srgbClr val="004D76"/>
                          </a:solidFill>
                          <a:effectLst/>
                          <a:latin typeface="+mn-lt"/>
                          <a:ea typeface="Calibri" panose="020F0502020204030204" pitchFamily="34" charset="0"/>
                          <a:cs typeface="Times New Roman" panose="02020603050405020304" pitchFamily="18" charset="0"/>
                        </a:rPr>
                        <a:t>Average </a:t>
                      </a:r>
                      <a:endParaRPr lang="hr-HR" sz="95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570646231"/>
                  </a:ext>
                </a:extLst>
              </a:tr>
              <a:tr h="415304">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Consumption </a:t>
                      </a:r>
                      <a:endParaRPr lang="hr-HR"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(in TWh)</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dirty="0">
                          <a:solidFill>
                            <a:srgbClr val="004D76"/>
                          </a:solidFill>
                          <a:effectLst/>
                          <a:latin typeface="+mn-lt"/>
                          <a:ea typeface="Calibri" panose="020F0502020204030204" pitchFamily="34" charset="0"/>
                          <a:cs typeface="Times New Roman" panose="02020603050405020304" pitchFamily="18" charset="0"/>
                        </a:rPr>
                        <a:t>17.9</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17.7</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17.5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17.3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16.9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17.6</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17.7</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17.5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188521825"/>
                  </a:ext>
                </a:extLst>
              </a:tr>
              <a:tr h="630802">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Total production </a:t>
                      </a:r>
                      <a:endParaRPr lang="hr-HR"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(in TWh)</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13.26</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9.9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9.897</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12.79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12.19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9.99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11.33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11.35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08326345"/>
                  </a:ext>
                </a:extLst>
              </a:tr>
              <a:tr h="797429">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Wind power production </a:t>
                      </a:r>
                      <a:endParaRPr lang="hr-HR" sz="100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(in TWh)</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dirty="0">
                          <a:solidFill>
                            <a:srgbClr val="004D76"/>
                          </a:solidFill>
                          <a:effectLst/>
                          <a:latin typeface="+mn-lt"/>
                          <a:ea typeface="Calibri" panose="020F0502020204030204" pitchFamily="34" charset="0"/>
                          <a:cs typeface="Times New Roman" panose="02020603050405020304" pitchFamily="18" charset="0"/>
                        </a:rPr>
                        <a:t> </a:t>
                      </a:r>
                      <a:r>
                        <a:rPr lang="en-GB" sz="1000" dirty="0" smtClean="0">
                          <a:solidFill>
                            <a:srgbClr val="004D76"/>
                          </a:solidFill>
                          <a:effectLst/>
                          <a:latin typeface="+mn-lt"/>
                          <a:ea typeface="Calibri" panose="020F0502020204030204" pitchFamily="34" charset="0"/>
                          <a:cs typeface="Times New Roman" panose="02020603050405020304" pitchFamily="18" charset="0"/>
                        </a:rPr>
                        <a:t>0.0</a:t>
                      </a:r>
                      <a:r>
                        <a:rPr lang="hr-HR" sz="1000" dirty="0" smtClean="0">
                          <a:solidFill>
                            <a:srgbClr val="004D76"/>
                          </a:solidFill>
                          <a:effectLst/>
                          <a:latin typeface="+mn-lt"/>
                          <a:ea typeface="Calibri" panose="020F0502020204030204" pitchFamily="34" charset="0"/>
                          <a:cs typeface="Times New Roman" panose="02020603050405020304" pitchFamily="18" charset="0"/>
                        </a:rPr>
                        <a:t>7</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0.19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0.3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0.46</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0.72</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0.78</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1.01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0.5</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09516819"/>
                  </a:ext>
                </a:extLst>
              </a:tr>
              <a:tr h="1395500">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Share of wind power production in total production (in %)</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dirty="0">
                          <a:solidFill>
                            <a:srgbClr val="004D76"/>
                          </a:solidFill>
                          <a:effectLst/>
                          <a:latin typeface="+mn-lt"/>
                          <a:ea typeface="Calibri" panose="020F0502020204030204" pitchFamily="34" charset="0"/>
                          <a:cs typeface="Times New Roman" panose="02020603050405020304" pitchFamily="18" charset="0"/>
                        </a:rPr>
                        <a:t>0.51</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1.90</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3.03</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3.59</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5.91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7.80</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a:solidFill>
                            <a:srgbClr val="004D76"/>
                          </a:solidFill>
                          <a:effectLst/>
                          <a:latin typeface="+mn-lt"/>
                          <a:ea typeface="Calibri" panose="020F0502020204030204" pitchFamily="34" charset="0"/>
                          <a:cs typeface="Times New Roman" panose="02020603050405020304" pitchFamily="18" charset="0"/>
                        </a:rPr>
                        <a:t>8.91</a:t>
                      </a:r>
                      <a:endParaRPr lang="hr-HR" sz="1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marL="0" marR="0" algn="r">
                        <a:lnSpc>
                          <a:spcPct val="107000"/>
                        </a:lnSpc>
                        <a:spcBef>
                          <a:spcPts val="0"/>
                        </a:spcBef>
                        <a:spcAft>
                          <a:spcPts val="0"/>
                        </a:spcAft>
                      </a:pPr>
                      <a:r>
                        <a:rPr lang="en-GB" sz="1000" dirty="0">
                          <a:solidFill>
                            <a:srgbClr val="004D76"/>
                          </a:solidFill>
                          <a:effectLst/>
                          <a:latin typeface="+mn-lt"/>
                          <a:ea typeface="Calibri" panose="020F0502020204030204" pitchFamily="34" charset="0"/>
                          <a:cs typeface="Times New Roman" panose="02020603050405020304" pitchFamily="18" charset="0"/>
                        </a:rPr>
                        <a:t>4.52</a:t>
                      </a:r>
                      <a:endParaRPr lang="hr-HR"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18831312"/>
                  </a:ext>
                </a:extLst>
              </a:tr>
            </a:tbl>
          </a:graphicData>
        </a:graphic>
      </p:graphicFrame>
    </p:spTree>
    <p:extLst>
      <p:ext uri="{BB962C8B-B14F-4D97-AF65-F5344CB8AC3E}">
        <p14:creationId xmlns:p14="http://schemas.microsoft.com/office/powerpoint/2010/main" val="1486836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4000" dirty="0"/>
              <a:t>Wind power </a:t>
            </a:r>
            <a:r>
              <a:rPr lang="en-US" sz="4000" dirty="0" smtClean="0"/>
              <a:t>market </a:t>
            </a:r>
            <a:r>
              <a:rPr lang="en-US" sz="4000" dirty="0"/>
              <a:t>in </a:t>
            </a:r>
            <a:r>
              <a:rPr lang="en-US" sz="4000" dirty="0" smtClean="0"/>
              <a:t>Croatia</a:t>
            </a:r>
            <a:r>
              <a:rPr lang="hr-HR" sz="4000" dirty="0" smtClean="0"/>
              <a:t> (1)</a:t>
            </a:r>
            <a:endParaRPr lang="hr-HR" sz="4000" dirty="0"/>
          </a:p>
        </p:txBody>
      </p:sp>
      <p:sp>
        <p:nvSpPr>
          <p:cNvPr id="3" name="Content Placeholder 2"/>
          <p:cNvSpPr>
            <a:spLocks noGrp="1"/>
          </p:cNvSpPr>
          <p:nvPr>
            <p:ph idx="1"/>
          </p:nvPr>
        </p:nvSpPr>
        <p:spPr/>
        <p:txBody>
          <a:bodyPr>
            <a:normAutofit fontScale="92500" lnSpcReduction="10000"/>
          </a:bodyPr>
          <a:lstStyle/>
          <a:p>
            <a:pPr marL="361950" indent="-361950"/>
            <a:r>
              <a:rPr lang="en-US" sz="3000" dirty="0"/>
              <a:t>The wind energy market in Croatia is dynamic and still developing. In the period from 2010 to 2016, wind power generation has increased by 15 times. One of the reasons are high prices at which </a:t>
            </a:r>
            <a:r>
              <a:rPr lang="en-US" sz="3000" dirty="0" err="1"/>
              <a:t>HROTE</a:t>
            </a:r>
            <a:r>
              <a:rPr lang="en-US" sz="3000" dirty="0"/>
              <a:t> purchases electricity from eligible </a:t>
            </a:r>
            <a:r>
              <a:rPr lang="en-US" sz="3000" dirty="0" smtClean="0"/>
              <a:t>producers</a:t>
            </a:r>
            <a:endParaRPr lang="en-US" sz="3000" dirty="0"/>
          </a:p>
          <a:p>
            <a:pPr marL="361950" indent="-361950"/>
            <a:r>
              <a:rPr lang="en-US" sz="3000" dirty="0" smtClean="0"/>
              <a:t>The </a:t>
            </a:r>
            <a:r>
              <a:rPr lang="en-US" sz="3000" dirty="0"/>
              <a:t>average electricity price in 2015 paid to eligible producers in the incentive system was three times </a:t>
            </a:r>
            <a:r>
              <a:rPr lang="hr-HR" sz="3000" dirty="0" smtClean="0"/>
              <a:t>h</a:t>
            </a:r>
            <a:r>
              <a:rPr lang="en-US" sz="3000" dirty="0" err="1" smtClean="0"/>
              <a:t>igher</a:t>
            </a:r>
            <a:r>
              <a:rPr lang="en-US" sz="3000" dirty="0" smtClean="0"/>
              <a:t> </a:t>
            </a:r>
            <a:r>
              <a:rPr lang="en-US" sz="3000" dirty="0"/>
              <a:t>than the annual average of electricity prices on the power exchange closest to Croatia (Slovenian - </a:t>
            </a:r>
            <a:r>
              <a:rPr lang="en-US" sz="3000" dirty="0" err="1"/>
              <a:t>BSP</a:t>
            </a:r>
            <a:r>
              <a:rPr lang="en-US" sz="3000" dirty="0"/>
              <a:t> and Hungarian market - </a:t>
            </a:r>
            <a:r>
              <a:rPr lang="en-US" sz="3000" dirty="0" err="1"/>
              <a:t>HUPX</a:t>
            </a:r>
            <a:r>
              <a:rPr lang="en-US" sz="3000" dirty="0" smtClean="0"/>
              <a:t>)</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03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4000" dirty="0"/>
              <a:t>Wind power </a:t>
            </a:r>
            <a:r>
              <a:rPr lang="en-US" sz="4000" dirty="0" smtClean="0"/>
              <a:t>market </a:t>
            </a:r>
            <a:r>
              <a:rPr lang="en-US" sz="4000" dirty="0"/>
              <a:t>in </a:t>
            </a:r>
            <a:r>
              <a:rPr lang="en-US" sz="4000" dirty="0" smtClean="0"/>
              <a:t>Croatia</a:t>
            </a:r>
            <a:r>
              <a:rPr lang="hr-HR" sz="4000" dirty="0" smtClean="0"/>
              <a:t> (2)</a:t>
            </a:r>
            <a:endParaRPr lang="hr-HR" sz="4000" dirty="0"/>
          </a:p>
        </p:txBody>
      </p:sp>
      <p:sp>
        <p:nvSpPr>
          <p:cNvPr id="3" name="Content Placeholder 2"/>
          <p:cNvSpPr>
            <a:spLocks noGrp="1"/>
          </p:cNvSpPr>
          <p:nvPr>
            <p:ph idx="1"/>
          </p:nvPr>
        </p:nvSpPr>
        <p:spPr/>
        <p:txBody>
          <a:bodyPr>
            <a:normAutofit fontScale="92500" lnSpcReduction="10000"/>
          </a:bodyPr>
          <a:lstStyle/>
          <a:p>
            <a:pPr marL="361950" indent="-361950"/>
            <a:r>
              <a:rPr lang="en-US" sz="3000" dirty="0"/>
              <a:t>Total newly installed capacity not yet in operation amounts to 326 MW, which is around 80% of the current capacity of active wind farms. In 2018, the company </a:t>
            </a:r>
            <a:r>
              <a:rPr lang="en-US" sz="3000" dirty="0" err="1"/>
              <a:t>C.E.M.P</a:t>
            </a:r>
            <a:r>
              <a:rPr lang="en-US" sz="3000" dirty="0"/>
              <a:t>. will become the largest individual wind power producer in Croatia</a:t>
            </a:r>
          </a:p>
          <a:p>
            <a:pPr marL="361950" indent="-361950"/>
            <a:r>
              <a:rPr lang="en-US" sz="3000" dirty="0" smtClean="0"/>
              <a:t>Wind </a:t>
            </a:r>
            <a:r>
              <a:rPr lang="en-US" sz="3000" dirty="0"/>
              <a:t>farms employ a minimal number of employees as this activity is very capital-intensive, with no particular need for a workforce, and usually </a:t>
            </a:r>
            <a:r>
              <a:rPr lang="en-US" sz="3000" dirty="0" smtClean="0"/>
              <a:t>ha</a:t>
            </a:r>
            <a:r>
              <a:rPr lang="hr-HR" sz="3000" dirty="0" err="1" smtClean="0"/>
              <a:t>ve</a:t>
            </a:r>
            <a:r>
              <a:rPr lang="en-US" sz="3000" dirty="0" smtClean="0"/>
              <a:t> </a:t>
            </a:r>
            <a:r>
              <a:rPr lang="en-US" sz="3000" dirty="0"/>
              <a:t>one employee (commonly a director), while some have no employees at </a:t>
            </a:r>
            <a:r>
              <a:rPr lang="en-US" sz="3000" dirty="0" smtClean="0"/>
              <a:t>all</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775393"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Institute of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Public </a:t>
            </a:r>
            <a:r>
              <a:rPr lang="hr-HR" sz="900" dirty="0">
                <a:solidFill>
                  <a:srgbClr val="C00000"/>
                </a:solidFill>
                <a:latin typeface="Arial" panose="020B0604020202020204" pitchFamily="34" charset="0"/>
                <a:ea typeface="Calibri" panose="020F0502020204030204" pitchFamily="34" charset="0"/>
                <a:cs typeface="Arial" panose="020B0604020202020204" pitchFamily="34" charset="0"/>
              </a:rPr>
              <a:t>F</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inance</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No</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6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February</a:t>
            </a:r>
            <a:r>
              <a:rPr lang="hr-HR" sz="900" dirty="0" smtClean="0">
                <a:solidFill>
                  <a:srgbClr val="C00000"/>
                </a:solidFill>
                <a:latin typeface="Arial" panose="020B0604020202020204" pitchFamily="34" charset="0"/>
                <a:ea typeface="Calibri" panose="020F0502020204030204" pitchFamily="34" charset="0"/>
                <a:cs typeface="Arial" panose="020B0604020202020204" pitchFamily="34" charset="0"/>
              </a:rPr>
              <a:t> 2</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08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jo-fiscu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jo-fiscus" id="{1613316A-BB1F-4A7D-9475-1F9F73070F63}" vid="{D61CF2EE-50C8-4263-A8DE-DAB01688D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bajo-fiscus</Template>
  <TotalTime>528</TotalTime>
  <Words>2255</Words>
  <Application>Microsoft Office PowerPoint</Application>
  <PresentationFormat>On-screen Show (4:3)</PresentationFormat>
  <Paragraphs>662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Marlene Reg</vt:lpstr>
      <vt:lpstr>Symbol</vt:lpstr>
      <vt:lpstr>Times New Roman</vt:lpstr>
      <vt:lpstr>Wingdings</vt:lpstr>
      <vt:lpstr>bajo-fiscus</vt:lpstr>
      <vt:lpstr>Croatian Wind Power Market</vt:lpstr>
      <vt:lpstr>The main aim and data sources</vt:lpstr>
      <vt:lpstr>Renewable energy sources</vt:lpstr>
      <vt:lpstr>Renewable energy sources in EU</vt:lpstr>
      <vt:lpstr>Wind power generation and consumption in the EU from 2010 to 2016 (in TWh)</vt:lpstr>
      <vt:lpstr>Wind power generation and market in Croatia</vt:lpstr>
      <vt:lpstr>Renewable energy sources in Croatia</vt:lpstr>
      <vt:lpstr>Wind power market in Croatia (1)</vt:lpstr>
      <vt:lpstr>Wind power market in Croatia (2)</vt:lpstr>
      <vt:lpstr>Wind power market participants  in Croatia (1)</vt:lpstr>
      <vt:lpstr>Wind power market participants in Croatia (2)</vt:lpstr>
      <vt:lpstr>Basic information on active wind plants in the Republic of Croatia in 2016</vt:lpstr>
      <vt:lpstr>Analysis of the financial position of the companies 2014-2016. (in mil. HRK)</vt:lpstr>
      <vt:lpstr>Assets, liabilities and selected financial indicators</vt:lpstr>
      <vt:lpstr>Conclusion (1)</vt:lpstr>
      <vt:lpstr>Conclusion (2)</vt:lpstr>
      <vt:lpstr>Conclusion (3)</vt:lpstr>
      <vt:lpstr>Past issues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Fabris</dc:creator>
  <cp:lastModifiedBy>Martina Fabris</cp:lastModifiedBy>
  <cp:revision>72</cp:revision>
  <cp:lastPrinted>2017-09-04T10:05:24Z</cp:lastPrinted>
  <dcterms:created xsi:type="dcterms:W3CDTF">2017-09-01T19:26:25Z</dcterms:created>
  <dcterms:modified xsi:type="dcterms:W3CDTF">2018-02-02T12:44:18Z</dcterms:modified>
</cp:coreProperties>
</file>