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19"/>
  </p:notesMasterIdLst>
  <p:sldIdLst>
    <p:sldId id="257" r:id="rId2"/>
    <p:sldId id="258" r:id="rId3"/>
    <p:sldId id="278" r:id="rId4"/>
    <p:sldId id="279" r:id="rId5"/>
    <p:sldId id="277" r:id="rId6"/>
    <p:sldId id="280" r:id="rId7"/>
    <p:sldId id="281" r:id="rId8"/>
    <p:sldId id="282" r:id="rId9"/>
    <p:sldId id="283" r:id="rId10"/>
    <p:sldId id="284" r:id="rId11"/>
    <p:sldId id="285" r:id="rId12"/>
    <p:sldId id="286" r:id="rId13"/>
    <p:sldId id="287" r:id="rId14"/>
    <p:sldId id="288" r:id="rId15"/>
    <p:sldId id="289" r:id="rId16"/>
    <p:sldId id="275" r:id="rId17"/>
    <p:sldId id="272" r:id="rId18"/>
  </p:sldIdLst>
  <p:sldSz cx="9144000" cy="6858000" type="screen4x3"/>
  <p:notesSz cx="6797675"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6"/>
    <a:srgbClr val="C00000"/>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'[Prilog tablica za fiscus 15-12-2017 - EN.xlsx]Graf 3'!$C$6</c:f>
              <c:strCache>
                <c:ptCount val="1"/>
                <c:pt idx="0">
                  <c:v>Revenue from profit (in HRK m)</c:v>
                </c:pt>
              </c:strCache>
            </c:strRef>
          </c:tx>
          <c:spPr>
            <a:solidFill>
              <a:schemeClr val="tx1">
                <a:lumMod val="50000"/>
                <a:lumOff val="50000"/>
              </a:schemeClr>
            </a:solidFill>
            <a:ln>
              <a:noFill/>
            </a:ln>
            <a:effectLst/>
          </c:spPr>
          <c:invertIfNegative val="0"/>
          <c:cat>
            <c:numRef>
              <c:f>'[Prilog tablica za fiscus 15-12-2017 - EN.xlsx]Graf 3'!$B$7:$B$18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'[Prilog tablica za fiscus 15-12-2017 - EN.xlsx]Graf 3'!$C$7:$C$18</c:f>
              <c:numCache>
                <c:formatCode>#,##0</c:formatCode>
                <c:ptCount val="12"/>
                <c:pt idx="0">
                  <c:v>192.51559133999999</c:v>
                </c:pt>
                <c:pt idx="1">
                  <c:v>286.67062518000057</c:v>
                </c:pt>
                <c:pt idx="2">
                  <c:v>117.19438542</c:v>
                </c:pt>
                <c:pt idx="3">
                  <c:v>494.80909089000045</c:v>
                </c:pt>
                <c:pt idx="4">
                  <c:v>1342.4167929700011</c:v>
                </c:pt>
                <c:pt idx="5">
                  <c:v>318.37397619000001</c:v>
                </c:pt>
                <c:pt idx="6">
                  <c:v>637.22781850000001</c:v>
                </c:pt>
                <c:pt idx="7">
                  <c:v>666.83385040999997</c:v>
                </c:pt>
                <c:pt idx="8">
                  <c:v>395.73117167999948</c:v>
                </c:pt>
                <c:pt idx="9">
                  <c:v>1072.05722982</c:v>
                </c:pt>
                <c:pt idx="10">
                  <c:v>785.95430799999997</c:v>
                </c:pt>
                <c:pt idx="11">
                  <c:v>1399.0412182799973</c:v>
                </c:pt>
              </c:numCache>
            </c:numRef>
          </c:val>
          <c:extLst>
            <c:ext xmlns:c16="http://schemas.microsoft.com/office/drawing/2014/chart" uri="{C3380CC4-5D6E-409C-BE32-E72D297353CC}">
              <c16:uniqueId val="{00000000-6C2F-4C83-B5EB-CFF37EF927CB}"/>
            </c:ext>
          </c:extLst>
        </c:ser>
        <c:ser>
          <c:idx val="1"/>
          <c:order val="1"/>
          <c:tx>
            <c:strRef>
              <c:f>'[Prilog tablica za fiscus 15-12-2017 - EN.xlsx]Graf 3'!$D$6</c:f>
              <c:strCache>
                <c:ptCount val="1"/>
                <c:pt idx="0">
                  <c:v>Revenue from dividens (in HRK m)</c:v>
                </c:pt>
              </c:strCache>
            </c:strRef>
          </c:tx>
          <c:spPr>
            <a:solidFill>
              <a:schemeClr val="bg1">
                <a:lumMod val="75000"/>
              </a:schemeClr>
            </a:solidFill>
            <a:ln>
              <a:noFill/>
            </a:ln>
            <a:effectLst/>
          </c:spPr>
          <c:invertIfNegative val="0"/>
          <c:cat>
            <c:numRef>
              <c:f>'[Prilog tablica za fiscus 15-12-2017 - EN.xlsx]Graf 3'!$B$7:$B$18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'[Prilog tablica za fiscus 15-12-2017 - EN.xlsx]Graf 3'!$D$7:$D$18</c:f>
              <c:numCache>
                <c:formatCode>#,##0</c:formatCode>
                <c:ptCount val="12"/>
                <c:pt idx="0">
                  <c:v>1123.34587835</c:v>
                </c:pt>
                <c:pt idx="1">
                  <c:v>17.835071660000036</c:v>
                </c:pt>
                <c:pt idx="2">
                  <c:v>1194.5822352999978</c:v>
                </c:pt>
                <c:pt idx="3">
                  <c:v>212.38714804000045</c:v>
                </c:pt>
                <c:pt idx="4">
                  <c:v>106.6244783299998</c:v>
                </c:pt>
                <c:pt idx="5">
                  <c:v>111.30309124999998</c:v>
                </c:pt>
                <c:pt idx="6">
                  <c:v>286.57919926999949</c:v>
                </c:pt>
                <c:pt idx="7">
                  <c:v>14.941899210000004</c:v>
                </c:pt>
                <c:pt idx="8">
                  <c:v>181.61696020999995</c:v>
                </c:pt>
                <c:pt idx="9">
                  <c:v>35.271302690000013</c:v>
                </c:pt>
                <c:pt idx="10">
                  <c:v>98.418612239999987</c:v>
                </c:pt>
                <c:pt idx="11">
                  <c:v>70.146052539999886</c:v>
                </c:pt>
              </c:numCache>
            </c:numRef>
          </c:val>
          <c:extLst>
            <c:ext xmlns:c16="http://schemas.microsoft.com/office/drawing/2014/chart" uri="{C3380CC4-5D6E-409C-BE32-E72D297353CC}">
              <c16:uniqueId val="{00000001-6C2F-4C83-B5EB-CFF37EF927CB}"/>
            </c:ext>
          </c:extLst>
        </c:ser>
        <c:dLbls>
          <c:showLegendKey val="0"/>
          <c:showVal val="0"/>
          <c:showCatName val="0"/>
          <c:showSerName val="0"/>
          <c:showPercent val="0"/>
          <c:showBubbleSize val="0"/>
        </c:dLbls>
        <c:gapWidth val="150"/>
        <c:overlap val="100"/>
        <c:axId val="80204544"/>
        <c:axId val="80206848"/>
      </c:barChart>
      <c:lineChart>
        <c:grouping val="standard"/>
        <c:varyColors val="0"/>
        <c:ser>
          <c:idx val="2"/>
          <c:order val="2"/>
          <c:tx>
            <c:strRef>
              <c:f>'[Prilog tablica za fiscus 15-12-2017 - EN.xlsx]Graf 3'!$F$6</c:f>
              <c:strCache>
                <c:ptCount val="1"/>
                <c:pt idx="0">
                  <c:v>Share of revenue from profit and dividens in overall revenue (%)</c:v>
                </c:pt>
              </c:strCache>
            </c:strRef>
          </c:tx>
          <c:spPr>
            <a:ln w="19050" cap="rnd">
              <a:solidFill>
                <a:srgbClr val="C00000"/>
              </a:solidFill>
              <a:round/>
            </a:ln>
            <a:effectLst/>
          </c:spPr>
          <c:marker>
            <c:symbol val="none"/>
          </c:marker>
          <c:cat>
            <c:numRef>
              <c:f>'[Prilog tablica za fiscus 15-12-2017 - EN.xlsx]Graf 3'!$B$7:$B$18</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'[Prilog tablica za fiscus 15-12-2017 - EN.xlsx]Graf 3'!$F$7:$F$18</c:f>
              <c:numCache>
                <c:formatCode>0.0</c:formatCode>
                <c:ptCount val="12"/>
                <c:pt idx="0">
                  <c:v>1.5</c:v>
                </c:pt>
                <c:pt idx="1">
                  <c:v>0.30000000000000032</c:v>
                </c:pt>
                <c:pt idx="2" formatCode="General">
                  <c:v>1.2</c:v>
                </c:pt>
                <c:pt idx="3" formatCode="General">
                  <c:v>0.60000000000000064</c:v>
                </c:pt>
                <c:pt idx="4" formatCode="General">
                  <c:v>1.3</c:v>
                </c:pt>
                <c:pt idx="5" formatCode="General">
                  <c:v>0.4</c:v>
                </c:pt>
                <c:pt idx="6" formatCode="General">
                  <c:v>0.9</c:v>
                </c:pt>
                <c:pt idx="7" formatCode="General">
                  <c:v>0.60000000000000064</c:v>
                </c:pt>
                <c:pt idx="8" formatCode="General">
                  <c:v>0.5</c:v>
                </c:pt>
                <c:pt idx="9" formatCode="General">
                  <c:v>1</c:v>
                </c:pt>
                <c:pt idx="10" formatCode="General">
                  <c:v>0.8</c:v>
                </c:pt>
                <c:pt idx="11" formatCode="General">
                  <c:v>1.3</c:v>
                </c:pt>
              </c:numCache>
            </c:numRef>
          </c:val>
          <c:smooth val="0"/>
          <c:extLst>
            <c:ext xmlns:c16="http://schemas.microsoft.com/office/drawing/2014/chart" uri="{C3380CC4-5D6E-409C-BE32-E72D297353CC}">
              <c16:uniqueId val="{00000002-6C2F-4C83-B5EB-CFF37EF927CB}"/>
            </c:ext>
          </c:extLst>
        </c:ser>
        <c:dLbls>
          <c:showLegendKey val="0"/>
          <c:showVal val="0"/>
          <c:showCatName val="0"/>
          <c:showSerName val="0"/>
          <c:showPercent val="0"/>
          <c:showBubbleSize val="0"/>
        </c:dLbls>
        <c:marker val="1"/>
        <c:smooth val="0"/>
        <c:axId val="67405312"/>
        <c:axId val="67403776"/>
      </c:lineChart>
      <c:catAx>
        <c:axId val="80204544"/>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vert="horz"/>
          <a:lstStyle/>
          <a:p>
            <a:pPr>
              <a:defRPr/>
            </a:pPr>
            <a:endParaRPr lang="sr-Latn-RS"/>
          </a:p>
        </c:txPr>
        <c:crossAx val="80206848"/>
        <c:crosses val="autoZero"/>
        <c:auto val="1"/>
        <c:lblAlgn val="ctr"/>
        <c:lblOffset val="100"/>
        <c:noMultiLvlLbl val="0"/>
      </c:catAx>
      <c:valAx>
        <c:axId val="80206848"/>
        <c:scaling>
          <c:orientation val="minMax"/>
        </c:scaling>
        <c:delete val="0"/>
        <c:axPos val="l"/>
        <c:majorGridlines>
          <c:spPr>
            <a:ln w="6350"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sr-Latn-RS"/>
          </a:p>
        </c:txPr>
        <c:crossAx val="80204544"/>
        <c:crosses val="autoZero"/>
        <c:crossBetween val="between"/>
      </c:valAx>
      <c:valAx>
        <c:axId val="67403776"/>
        <c:scaling>
          <c:orientation val="minMax"/>
        </c:scaling>
        <c:delete val="0"/>
        <c:axPos val="r"/>
        <c:numFmt formatCode="0.0" sourceLinked="1"/>
        <c:majorTickMark val="out"/>
        <c:minorTickMark val="none"/>
        <c:tickLblPos val="nextTo"/>
        <c:spPr>
          <a:noFill/>
          <a:ln>
            <a:noFill/>
          </a:ln>
          <a:effectLst/>
        </c:spPr>
        <c:txPr>
          <a:bodyPr rot="-60000000" vert="horz"/>
          <a:lstStyle/>
          <a:p>
            <a:pPr>
              <a:defRPr/>
            </a:pPr>
            <a:endParaRPr lang="sr-Latn-RS"/>
          </a:p>
        </c:txPr>
        <c:crossAx val="67405312"/>
        <c:crosses val="max"/>
        <c:crossBetween val="between"/>
      </c:valAx>
      <c:catAx>
        <c:axId val="67405312"/>
        <c:scaling>
          <c:orientation val="minMax"/>
        </c:scaling>
        <c:delete val="1"/>
        <c:axPos val="b"/>
        <c:numFmt formatCode="General" sourceLinked="1"/>
        <c:majorTickMark val="out"/>
        <c:minorTickMark val="none"/>
        <c:tickLblPos val="none"/>
        <c:crossAx val="67403776"/>
        <c:crosses val="autoZero"/>
        <c:auto val="1"/>
        <c:lblAlgn val="ctr"/>
        <c:lblOffset val="100"/>
        <c:noMultiLvlLbl val="0"/>
      </c:catAx>
      <c:spPr>
        <a:noFill/>
        <a:ln w="6350">
          <a:solidFill>
            <a:schemeClr val="bg1">
              <a:lumMod val="65000"/>
            </a:schemeClr>
          </a:solidFill>
        </a:ln>
        <a:effectLst/>
      </c:spPr>
    </c:plotArea>
    <c:legend>
      <c:legendPos val="b"/>
      <c:layout>
        <c:manualLayout>
          <c:xMode val="edge"/>
          <c:yMode val="edge"/>
          <c:x val="0"/>
          <c:y val="0.80752103620942706"/>
          <c:w val="1"/>
          <c:h val="0.19247896379057297"/>
        </c:manualLayout>
      </c:layout>
      <c:overlay val="0"/>
      <c:spPr>
        <a:noFill/>
        <a:ln>
          <a:noFill/>
        </a:ln>
        <a:effectLst/>
      </c:spPr>
      <c:txPr>
        <a:bodyPr rot="0" vert="horz"/>
        <a:lstStyle/>
        <a:p>
          <a:pPr>
            <a:defRPr/>
          </a:pPr>
          <a:endParaRPr lang="sr-Latn-RS"/>
        </a:p>
      </c:txPr>
    </c:legend>
    <c:plotVisOnly val="1"/>
    <c:dispBlanksAs val="gap"/>
    <c:showDLblsOverMax val="0"/>
  </c:chart>
  <c:spPr>
    <a:noFill/>
    <a:ln w="6350" cap="flat" cmpd="sng" algn="ctr">
      <a:solidFill>
        <a:schemeClr val="bg1">
          <a:lumMod val="65000"/>
        </a:schemeClr>
      </a:solidFill>
      <a:round/>
    </a:ln>
    <a:effectLst/>
  </c:spPr>
  <c:txPr>
    <a:bodyPr/>
    <a:lstStyle/>
    <a:p>
      <a:pPr>
        <a:defRPr sz="1000">
          <a:solidFill>
            <a:srgbClr val="004D76"/>
          </a:solidFill>
          <a:latin typeface="+mn-lt"/>
          <a:ea typeface="Marlene Reg" panose="02000000000000000000" pitchFamily="50" charset="-18"/>
          <a:cs typeface="Times New Roman" panose="02020603050405020304" pitchFamily="18" charset="0"/>
        </a:defRPr>
      </a:pPr>
      <a:endParaRPr lang="sr-Latn-R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76CC82E-B726-4271-BC41-F0686F38F71B}" type="datetimeFigureOut">
              <a:rPr lang="hr-HR" smtClean="0"/>
              <a:t>2.2.2018.</a:t>
            </a:fld>
            <a:endParaRPr lang="hr-H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7D64D77-04D9-4378-92D1-A33958DBB779}" type="slidenum">
              <a:rPr lang="hr-HR" smtClean="0"/>
              <a:t>‹#›</a:t>
            </a:fld>
            <a:endParaRPr lang="hr-HR"/>
          </a:p>
        </p:txBody>
      </p:sp>
    </p:spTree>
    <p:extLst>
      <p:ext uri="{BB962C8B-B14F-4D97-AF65-F5344CB8AC3E}">
        <p14:creationId xmlns:p14="http://schemas.microsoft.com/office/powerpoint/2010/main" val="350184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040781"/>
            <a:ext cx="7886700" cy="3521696"/>
          </a:xfrm>
        </p:spPr>
        <p:txBody>
          <a:bodyPr anchor="b"/>
          <a:lstStyle>
            <a:lvl1pPr>
              <a:defRPr sz="6000">
                <a:solidFill>
                  <a:schemeClr val="bg1"/>
                </a:solidFill>
              </a:defRPr>
            </a:lvl1pPr>
          </a:lstStyle>
          <a:p>
            <a:r>
              <a:rPr lang="en-US" dirty="0" err="1" smtClean="0"/>
              <a:t>Naslov</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Podnaslov</a:t>
            </a:r>
            <a:endParaRPr lang="en-US" dirty="0" smtClean="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solidFill>
                  <a:schemeClr val="bg1"/>
                </a:solidFill>
              </a:defRPr>
            </a:lvl1pPr>
          </a:lstStyle>
          <a:p>
            <a:endParaRPr lang="hr-HR"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861026" y="6155056"/>
            <a:ext cx="2019300" cy="56642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37"/>
            <a:ext cx="9144000" cy="6811326"/>
          </a:xfrm>
          <a:prstGeom prst="rect">
            <a:avLst/>
          </a:prstGeom>
        </p:spPr>
      </p:pic>
    </p:spTree>
    <p:extLst>
      <p:ext uri="{BB962C8B-B14F-4D97-AF65-F5344CB8AC3E}">
        <p14:creationId xmlns:p14="http://schemas.microsoft.com/office/powerpoint/2010/main" val="877418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2459"/>
            <a:ext cx="5145558" cy="6858000"/>
          </a:xfrm>
          <a:prstGeom prst="rect">
            <a:avLst/>
          </a:prstGeom>
          <a:noFill/>
        </p:spPr>
      </p:pic>
      <p:sp>
        <p:nvSpPr>
          <p:cNvPr id="2" name="Title 1"/>
          <p:cNvSpPr>
            <a:spLocks noGrp="1"/>
          </p:cNvSpPr>
          <p:nvPr>
            <p:ph type="title" hasCustomPrompt="1"/>
          </p:nvPr>
        </p:nvSpPr>
        <p:spPr/>
        <p:txBody>
          <a:bodyPr/>
          <a:lstStyle>
            <a:lvl1pPr>
              <a:defRPr baseline="0"/>
            </a:lvl1pPr>
          </a:lstStyle>
          <a:p>
            <a:r>
              <a:rPr lang="en-US" dirty="0" err="1" smtClean="0"/>
              <a:t>Naslov</a:t>
            </a:r>
            <a:endParaRPr lang="en-US" dirty="0"/>
          </a:p>
        </p:txBody>
      </p:sp>
      <p:sp>
        <p:nvSpPr>
          <p:cNvPr id="3" name="Content Placeholder 2"/>
          <p:cNvSpPr>
            <a:spLocks noGrp="1"/>
          </p:cNvSpPr>
          <p:nvPr>
            <p:ph idx="1" hasCustomPrompt="1"/>
          </p:nvPr>
        </p:nvSpPr>
        <p:spPr>
          <a:xfrm>
            <a:off x="628650" y="1842717"/>
            <a:ext cx="7886700" cy="4351338"/>
          </a:xfrm>
        </p:spPr>
        <p:txBody>
          <a:bodyPr/>
          <a:lstStyle>
            <a:lvl1pPr marL="228600" indent="-228600">
              <a:buClr>
                <a:srgbClr val="C00000"/>
              </a:buClr>
              <a:buFont typeface="Wingdings" panose="05000000000000000000" pitchFamily="2" charset="2"/>
              <a:buChar char="q"/>
              <a:defRPr/>
            </a:lvl1pPr>
            <a:lvl2pPr marL="685800" indent="-228600">
              <a:buClr>
                <a:srgbClr val="C00000"/>
              </a:buClr>
              <a:buFont typeface="Wingdings" panose="05000000000000000000" pitchFamily="2" charset="2"/>
              <a:buChar char="§"/>
              <a:defRPr/>
            </a:lvl2p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6">
            <a:lum bright="70000" contrast="-70000"/>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Tree>
    <p:extLst>
      <p:ext uri="{BB962C8B-B14F-4D97-AF65-F5344CB8AC3E}">
        <p14:creationId xmlns:p14="http://schemas.microsoft.com/office/powerpoint/2010/main" val="2299759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65152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9" name="Rectangle 8"/>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096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69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9382252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5258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Tree>
    <p:extLst>
      <p:ext uri="{BB962C8B-B14F-4D97-AF65-F5344CB8AC3E}">
        <p14:creationId xmlns:p14="http://schemas.microsoft.com/office/powerpoint/2010/main" val="34467643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hr-HR" dirty="0"/>
          </a:p>
        </p:txBody>
      </p:sp>
      <p:sp>
        <p:nvSpPr>
          <p:cNvPr id="4" name="Footer Placeholder 3"/>
          <p:cNvSpPr>
            <a:spLocks noGrp="1"/>
          </p:cNvSpPr>
          <p:nvPr>
            <p:ph type="ftr" sz="quarter" idx="11"/>
          </p:nvPr>
        </p:nvSpPr>
        <p:spPr>
          <a:xfrm>
            <a:off x="628650" y="6354631"/>
            <a:ext cx="3086100" cy="365125"/>
          </a:xfrm>
          <a:prstGeom prst="rect">
            <a:avLst/>
          </a:prstGeom>
        </p:spPr>
        <p:txBody>
          <a:bodyPr/>
          <a:lstStyle/>
          <a:p>
            <a:endParaRPr lang="hr-HR"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CA1825B-DF33-4C77-BF44-3436A532E0EB}" type="slidenum">
              <a:rPr lang="hr-HR" smtClean="0"/>
              <a:pPr/>
              <a:t>‹#›</a:t>
            </a:fld>
            <a:endParaRPr lang="hr-HR" dirty="0"/>
          </a:p>
        </p:txBody>
      </p:sp>
    </p:spTree>
    <p:extLst>
      <p:ext uri="{BB962C8B-B14F-4D97-AF65-F5344CB8AC3E}">
        <p14:creationId xmlns:p14="http://schemas.microsoft.com/office/powerpoint/2010/main" val="1540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25" name="Rectangle 24"/>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5566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0"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q"/>
        <a:defRPr sz="2800" kern="1200" baseline="0">
          <a:solidFill>
            <a:srgbClr val="004D76"/>
          </a:solidFill>
          <a:latin typeface="+mn-lt"/>
          <a:ea typeface="+mn-ea"/>
          <a:cs typeface="+mn-cs"/>
        </a:defRPr>
      </a:lvl1pPr>
      <a:lvl2pPr marL="685800" indent="-228600" algn="l" defTabSz="914400" rtl="0" eaLnBrk="1" latinLnBrk="0" hangingPunct="1">
        <a:lnSpc>
          <a:spcPct val="90000"/>
        </a:lnSpc>
        <a:spcBef>
          <a:spcPts val="500"/>
        </a:spcBef>
        <a:buClr>
          <a:srgbClr val="C00000"/>
        </a:buClr>
        <a:buSzPct val="90000"/>
        <a:buFont typeface="Wingdings" panose="05000000000000000000" pitchFamily="2" charset="2"/>
        <a:buChar char="§"/>
        <a:defRPr sz="2400" kern="1200">
          <a:solidFill>
            <a:srgbClr val="004D76"/>
          </a:solidFill>
          <a:latin typeface="+mn-lt"/>
          <a:ea typeface="+mn-ea"/>
          <a:cs typeface="+mn-cs"/>
        </a:defRPr>
      </a:lvl2pPr>
      <a:lvl3pPr marL="1143000" indent="-228600" algn="l" defTabSz="914400" rtl="0" eaLnBrk="1" latinLnBrk="0" hangingPunct="1">
        <a:lnSpc>
          <a:spcPct val="90000"/>
        </a:lnSpc>
        <a:spcBef>
          <a:spcPts val="500"/>
        </a:spcBef>
        <a:buClr>
          <a:srgbClr val="C00000"/>
        </a:buClr>
        <a:buSzPct val="95000"/>
        <a:buFont typeface="Arial" panose="020B0604020202020204" pitchFamily="34" charset="0"/>
        <a:buChar char="•"/>
        <a:defRPr sz="2000" kern="1200">
          <a:solidFill>
            <a:srgbClr val="004D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ijf.hr/upload/files/file/ENG/FISCUS/4.pdf" TargetMode="External"/><Relationship Id="rId3" Type="http://schemas.openxmlformats.org/officeDocument/2006/relationships/hyperlink" Target="http://www.ijf.hr/upload/files/file/ENG/FISCUS/1.pdf" TargetMode="External"/><Relationship Id="rId7" Type="http://schemas.openxmlformats.org/officeDocument/2006/relationships/hyperlink" Target="http://www.ijf.hr/upload/files/file/ENG/FISCUS/3.pdf" TargetMode="External"/><Relationship Id="rId2" Type="http://schemas.openxmlformats.org/officeDocument/2006/relationships/hyperlink" Target="http://www.ijf.hr/upload/files/1.pdf" TargetMode="External"/><Relationship Id="rId1" Type="http://schemas.openxmlformats.org/officeDocument/2006/relationships/slideLayout" Target="../slideLayouts/slideLayout2.xml"/><Relationship Id="rId6" Type="http://schemas.openxmlformats.org/officeDocument/2006/relationships/hyperlink" Target="http://www.ijf.hr/upload/files/2.pdf" TargetMode="External"/><Relationship Id="rId5" Type="http://schemas.openxmlformats.org/officeDocument/2006/relationships/hyperlink" Target="http://www.ijf.hr/upload/files/31.pdf" TargetMode="External"/><Relationship Id="rId4" Type="http://schemas.openxmlformats.org/officeDocument/2006/relationships/hyperlink" Target="http://www.ijf.hr/upload/files/file/ENG/FISCUS/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www.ijf.hr/fiscus" TargetMode="External"/><Relationship Id="rId4" Type="http://schemas.openxmlformats.org/officeDocument/2006/relationships/hyperlink" Target="mailto:ifiscus@ijf.h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36932"/>
            <a:ext cx="7886700" cy="2718498"/>
          </a:xfrm>
        </p:spPr>
        <p:txBody>
          <a:bodyPr>
            <a:normAutofit/>
          </a:bodyPr>
          <a:lstStyle/>
          <a:p>
            <a:r>
              <a:rPr lang="en-US" sz="4800" dirty="0">
                <a:latin typeface="Arial" panose="020B0604020202020204" pitchFamily="34" charset="0"/>
                <a:cs typeface="Arial" panose="020B0604020202020204" pitchFamily="34" charset="0"/>
              </a:rPr>
              <a:t>Financial performance of state-owned </a:t>
            </a:r>
            <a:r>
              <a:rPr lang="en-US" sz="4800" dirty="0" smtClean="0">
                <a:latin typeface="Arial" panose="020B0604020202020204" pitchFamily="34" charset="0"/>
                <a:cs typeface="Arial" panose="020B0604020202020204" pitchFamily="34" charset="0"/>
              </a:rPr>
              <a:t>enterprises</a:t>
            </a:r>
            <a:endParaRPr lang="hr-HR" sz="4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65142" y="3155430"/>
            <a:ext cx="7886700" cy="444296"/>
          </a:xfrm>
        </p:spPr>
        <p:txBody>
          <a:bodyPr/>
          <a:lstStyle/>
          <a:p>
            <a:r>
              <a:rPr lang="en-US" dirty="0" smtClean="0">
                <a:latin typeface="Arial" panose="020B0604020202020204" pitchFamily="34" charset="0"/>
                <a:cs typeface="Arial" panose="020B0604020202020204" pitchFamily="34" charset="0"/>
              </a:rPr>
              <a:t>Summary and main findings</a:t>
            </a:r>
            <a:endParaRPr lang="en-US" dirty="0">
              <a:latin typeface="Arial" panose="020B0604020202020204" pitchFamily="34" charset="0"/>
              <a:cs typeface="Arial" panose="020B0604020202020204" pitchFamily="34" charset="0"/>
            </a:endParaRPr>
          </a:p>
        </p:txBody>
      </p:sp>
      <p:sp>
        <p:nvSpPr>
          <p:cNvPr id="5" name="Text Placeholder 2"/>
          <p:cNvSpPr txBox="1">
            <a:spLocks/>
          </p:cNvSpPr>
          <p:nvPr/>
        </p:nvSpPr>
        <p:spPr>
          <a:xfrm>
            <a:off x="655522" y="6275072"/>
            <a:ext cx="3761206" cy="727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Zagreb, </a:t>
            </a:r>
            <a:r>
              <a:rPr lang="hr-HR" sz="1800" dirty="0" err="1" smtClean="0">
                <a:latin typeface="Arial" panose="020B0604020202020204" pitchFamily="34" charset="0"/>
                <a:cs typeface="Arial" panose="020B0604020202020204" pitchFamily="34" charset="0"/>
              </a:rPr>
              <a:t>January</a:t>
            </a:r>
            <a:r>
              <a:rPr lang="hr-HR" sz="1800" dirty="0" smtClean="0">
                <a:latin typeface="Arial" panose="020B0604020202020204" pitchFamily="34" charset="0"/>
                <a:cs typeface="Arial" panose="020B0604020202020204" pitchFamily="34" charset="0"/>
              </a:rPr>
              <a:t> 2018</a:t>
            </a:r>
            <a:endParaRPr lang="hr-HR"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882" y="6048497"/>
            <a:ext cx="2042888" cy="527875"/>
          </a:xfrm>
          <a:prstGeom prst="rect">
            <a:avLst/>
          </a:prstGeom>
        </p:spPr>
      </p:pic>
      <p:sp>
        <p:nvSpPr>
          <p:cNvPr id="7" name="Text Placeholder 2"/>
          <p:cNvSpPr txBox="1">
            <a:spLocks/>
          </p:cNvSpPr>
          <p:nvPr/>
        </p:nvSpPr>
        <p:spPr>
          <a:xfrm>
            <a:off x="1294776" y="4007885"/>
            <a:ext cx="3517067" cy="14147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latin typeface="Arial" panose="020B0604020202020204" pitchFamily="34" charset="0"/>
                <a:cs typeface="Arial" panose="020B0604020202020204" pitchFamily="34" charset="0"/>
              </a:rPr>
              <a:t>Anto Bajo</a:t>
            </a:r>
          </a:p>
          <a:p>
            <a:r>
              <a:rPr lang="hr-HR" dirty="0" smtClean="0">
                <a:latin typeface="Arial" panose="020B0604020202020204" pitchFamily="34" charset="0"/>
                <a:cs typeface="Arial" panose="020B0604020202020204" pitchFamily="34" charset="0"/>
              </a:rPr>
              <a:t>Lana </a:t>
            </a:r>
            <a:r>
              <a:rPr lang="hr-HR" dirty="0" err="1" smtClean="0">
                <a:latin typeface="Arial" panose="020B0604020202020204" pitchFamily="34" charset="0"/>
                <a:cs typeface="Arial" panose="020B0604020202020204" pitchFamily="34" charset="0"/>
              </a:rPr>
              <a:t>Zuber</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Marko Primorac</a:t>
            </a:r>
            <a:endParaRPr lang="hr-H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01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a:bodyPr>
          <a:lstStyle/>
          <a:p>
            <a:r>
              <a:rPr lang="hr-HR" sz="4000" dirty="0" smtClean="0"/>
              <a:t>Profit/</a:t>
            </a:r>
            <a:r>
              <a:rPr lang="hr-HR" sz="4000" dirty="0" err="1" smtClean="0"/>
              <a:t>dividen</a:t>
            </a:r>
            <a:r>
              <a:rPr lang="en-US" sz="4000" dirty="0" smtClean="0"/>
              <a:t>d</a:t>
            </a:r>
            <a:r>
              <a:rPr lang="hr-HR" sz="4000" dirty="0" smtClean="0"/>
              <a:t>s</a:t>
            </a:r>
            <a:r>
              <a:rPr lang="en-US" sz="4000" dirty="0" smtClean="0"/>
              <a:t> </a:t>
            </a:r>
            <a:r>
              <a:rPr lang="hr-HR" sz="4000" dirty="0" err="1" smtClean="0"/>
              <a:t>and</a:t>
            </a:r>
            <a:r>
              <a:rPr lang="hr-HR" sz="4000" dirty="0" smtClean="0"/>
              <a:t> </a:t>
            </a:r>
            <a:r>
              <a:rPr lang="en-US" sz="4000" dirty="0" smtClean="0"/>
              <a:t>payments </a:t>
            </a:r>
            <a:r>
              <a:rPr lang="en-US" sz="4000" dirty="0"/>
              <a:t>into the state budget, 2011 – 2016</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81805" cy="369332"/>
          </a:xfrm>
          <a:prstGeom prst="rect">
            <a:avLst/>
          </a:prstGeom>
        </p:spPr>
        <p:txBody>
          <a:bodyPr wrap="none">
            <a:spAutoFit/>
          </a:bodyPr>
          <a:lstStyle/>
          <a:p>
            <a:r>
              <a:rPr lang="en-US" sz="12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January</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27" name="Chart 26">
            <a:extLst>
              <a:ext uri="{FF2B5EF4-FFF2-40B4-BE49-F238E27FC236}">
                <a16:creationId xmlns:a16="http://schemas.microsoft.com/office/drawing/2014/main" id="{00000000-0008-0000-0900-000003000000}"/>
              </a:ext>
            </a:extLst>
          </p:cNvPr>
          <p:cNvGraphicFramePr/>
          <p:nvPr>
            <p:extLst>
              <p:ext uri="{D42A27DB-BD31-4B8C-83A1-F6EECF244321}">
                <p14:modId xmlns:p14="http://schemas.microsoft.com/office/powerpoint/2010/main" val="2859575658"/>
              </p:ext>
            </p:extLst>
          </p:nvPr>
        </p:nvGraphicFramePr>
        <p:xfrm>
          <a:off x="817880" y="2299090"/>
          <a:ext cx="3604218" cy="387890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17880" y="1670424"/>
            <a:ext cx="3536763" cy="461665"/>
          </a:xfrm>
          <a:prstGeom prst="rect">
            <a:avLst/>
          </a:prstGeom>
        </p:spPr>
        <p:txBody>
          <a:bodyPr wrap="square">
            <a:spAutoFit/>
          </a:bodyPr>
          <a:lstStyle/>
          <a:p>
            <a:r>
              <a:rPr lang="hr-HR" sz="1200" b="1" dirty="0" err="1">
                <a:solidFill>
                  <a:srgbClr val="004D76"/>
                </a:solidFill>
              </a:rPr>
              <a:t>Revenue</a:t>
            </a:r>
            <a:r>
              <a:rPr lang="hr-HR" sz="1200" b="1" dirty="0">
                <a:solidFill>
                  <a:srgbClr val="004D76"/>
                </a:solidFill>
              </a:rPr>
              <a:t> </a:t>
            </a:r>
            <a:r>
              <a:rPr lang="hr-HR" sz="1200" b="1" dirty="0" err="1">
                <a:solidFill>
                  <a:srgbClr val="004D76"/>
                </a:solidFill>
              </a:rPr>
              <a:t>from</a:t>
            </a:r>
            <a:r>
              <a:rPr lang="hr-HR" sz="1200" b="1" dirty="0">
                <a:solidFill>
                  <a:srgbClr val="004D76"/>
                </a:solidFill>
              </a:rPr>
              <a:t> profit </a:t>
            </a:r>
            <a:r>
              <a:rPr lang="hr-HR" sz="1200" b="1" dirty="0" err="1">
                <a:solidFill>
                  <a:srgbClr val="004D76"/>
                </a:solidFill>
              </a:rPr>
              <a:t>and</a:t>
            </a:r>
            <a:r>
              <a:rPr lang="hr-HR" sz="1200" b="1" dirty="0">
                <a:solidFill>
                  <a:srgbClr val="004D76"/>
                </a:solidFill>
              </a:rPr>
              <a:t> </a:t>
            </a:r>
            <a:r>
              <a:rPr lang="hr-HR" sz="1200" b="1" dirty="0" err="1">
                <a:solidFill>
                  <a:srgbClr val="004D76"/>
                </a:solidFill>
              </a:rPr>
              <a:t>dividends</a:t>
            </a:r>
            <a:r>
              <a:rPr lang="hr-HR" sz="1200" b="1" dirty="0">
                <a:solidFill>
                  <a:srgbClr val="004D76"/>
                </a:solidFill>
              </a:rPr>
              <a:t>, </a:t>
            </a:r>
            <a:r>
              <a:rPr lang="hr-HR" sz="1200" b="1" dirty="0" err="1">
                <a:solidFill>
                  <a:srgbClr val="004D76"/>
                </a:solidFill>
              </a:rPr>
              <a:t>and</a:t>
            </a:r>
            <a:r>
              <a:rPr lang="hr-HR" sz="1200" b="1" dirty="0">
                <a:solidFill>
                  <a:srgbClr val="004D76"/>
                </a:solidFill>
              </a:rPr>
              <a:t> </a:t>
            </a:r>
            <a:r>
              <a:rPr lang="hr-HR" sz="1200" b="1" dirty="0" err="1">
                <a:solidFill>
                  <a:srgbClr val="004D76"/>
                </a:solidFill>
              </a:rPr>
              <a:t>share</a:t>
            </a:r>
            <a:r>
              <a:rPr lang="hr-HR" sz="1200" b="1" dirty="0">
                <a:solidFill>
                  <a:srgbClr val="004D76"/>
                </a:solidFill>
              </a:rPr>
              <a:t> </a:t>
            </a:r>
            <a:endParaRPr lang="hr-HR" sz="1200" b="1" dirty="0" smtClean="0">
              <a:solidFill>
                <a:srgbClr val="004D76"/>
              </a:solidFill>
            </a:endParaRPr>
          </a:p>
          <a:p>
            <a:r>
              <a:rPr lang="hr-HR" sz="1200" b="1" dirty="0" err="1" smtClean="0">
                <a:solidFill>
                  <a:srgbClr val="004D76"/>
                </a:solidFill>
              </a:rPr>
              <a:t>in</a:t>
            </a:r>
            <a:r>
              <a:rPr lang="hr-HR" sz="1200" b="1" dirty="0" smtClean="0">
                <a:solidFill>
                  <a:srgbClr val="004D76"/>
                </a:solidFill>
              </a:rPr>
              <a:t> </a:t>
            </a:r>
            <a:r>
              <a:rPr lang="hr-HR" sz="1200" b="1" dirty="0">
                <a:solidFill>
                  <a:srgbClr val="004D76"/>
                </a:solidFill>
              </a:rPr>
              <a:t>total </a:t>
            </a:r>
            <a:r>
              <a:rPr lang="hr-HR" sz="1200" b="1" dirty="0" err="1">
                <a:solidFill>
                  <a:srgbClr val="004D76"/>
                </a:solidFill>
              </a:rPr>
              <a:t>revenue</a:t>
            </a:r>
            <a:r>
              <a:rPr lang="hr-HR" sz="1200" b="1" dirty="0">
                <a:solidFill>
                  <a:srgbClr val="004D76"/>
                </a:solidFill>
              </a:rPr>
              <a:t>, 2005 – 2016</a:t>
            </a:r>
          </a:p>
        </p:txBody>
      </p:sp>
      <p:sp>
        <p:nvSpPr>
          <p:cNvPr id="5" name="Rectangle 4"/>
          <p:cNvSpPr/>
          <p:nvPr/>
        </p:nvSpPr>
        <p:spPr>
          <a:xfrm>
            <a:off x="4534525" y="2205267"/>
            <a:ext cx="4369631" cy="4062651"/>
          </a:xfrm>
          <a:prstGeom prst="rect">
            <a:avLst/>
          </a:prstGeom>
        </p:spPr>
        <p:txBody>
          <a:bodyPr wrap="square">
            <a:spAutoFit/>
          </a:bodyPr>
          <a:lstStyle/>
          <a:p>
            <a:pPr marL="171450" indent="-171450">
              <a:spcAft>
                <a:spcPts val="600"/>
              </a:spcAft>
              <a:buClr>
                <a:srgbClr val="C00000"/>
              </a:buClr>
              <a:buFont typeface="Wingdings" panose="05000000000000000000" pitchFamily="2" charset="2"/>
              <a:buChar char="§"/>
            </a:pPr>
            <a:r>
              <a:rPr lang="en-US" sz="1400" dirty="0" smtClean="0">
                <a:solidFill>
                  <a:srgbClr val="004D76"/>
                </a:solidFill>
              </a:rPr>
              <a:t>Revenue from profit is an unstable revenue source, its amounts fluctuating from only HRK 117 m in 2007 to HRK 1,342 </a:t>
            </a:r>
            <a:r>
              <a:rPr lang="en-US" sz="1400" dirty="0" err="1" smtClean="0">
                <a:solidFill>
                  <a:srgbClr val="004D76"/>
                </a:solidFill>
              </a:rPr>
              <a:t>bn</a:t>
            </a:r>
            <a:r>
              <a:rPr lang="en-US" sz="1400" dirty="0" smtClean="0">
                <a:solidFill>
                  <a:srgbClr val="004D76"/>
                </a:solidFill>
              </a:rPr>
              <a:t> in 2009</a:t>
            </a:r>
          </a:p>
          <a:p>
            <a:pPr marL="171450" indent="-171450">
              <a:spcAft>
                <a:spcPts val="600"/>
              </a:spcAft>
              <a:buClr>
                <a:srgbClr val="C00000"/>
              </a:buClr>
              <a:buFont typeface="Wingdings" panose="05000000000000000000" pitchFamily="2" charset="2"/>
              <a:buChar char="§"/>
            </a:pPr>
            <a:r>
              <a:rPr lang="en-US" sz="1400" dirty="0" smtClean="0">
                <a:solidFill>
                  <a:srgbClr val="004D76"/>
                </a:solidFill>
              </a:rPr>
              <a:t>The primary factor influencing such fluctuations is the number of enterprises of strategic interest in a given year (there were 69 such enterprises in 2009, and 49 in 2011), but they also depend on the enterprises’ financial performance</a:t>
            </a:r>
          </a:p>
          <a:p>
            <a:pPr marL="171450" indent="-171450">
              <a:spcAft>
                <a:spcPts val="600"/>
              </a:spcAft>
              <a:buClr>
                <a:srgbClr val="C00000"/>
              </a:buClr>
              <a:buFont typeface="Wingdings" panose="05000000000000000000" pitchFamily="2" charset="2"/>
              <a:buChar char="§"/>
            </a:pPr>
            <a:r>
              <a:rPr lang="en-US" sz="1400" dirty="0" smtClean="0">
                <a:solidFill>
                  <a:srgbClr val="004D76"/>
                </a:solidFill>
              </a:rPr>
              <a:t>It is quite unusual when the best state-owned enterprises operate at a loss, but this happened as many as four times between 2005 and 2016 </a:t>
            </a:r>
          </a:p>
          <a:p>
            <a:pPr marL="171450" indent="-171450">
              <a:spcAft>
                <a:spcPts val="600"/>
              </a:spcAft>
              <a:buClr>
                <a:srgbClr val="C00000"/>
              </a:buClr>
              <a:buFont typeface="Wingdings" panose="05000000000000000000" pitchFamily="2" charset="2"/>
              <a:buChar char="§"/>
            </a:pPr>
            <a:r>
              <a:rPr lang="en-US" sz="1400" dirty="0" smtClean="0">
                <a:solidFill>
                  <a:srgbClr val="004D76"/>
                </a:solidFill>
              </a:rPr>
              <a:t>The largest share of revenue in the 2005 – 2009 period was </a:t>
            </a:r>
            <a:r>
              <a:rPr lang="hr-HR" sz="1400" dirty="0" err="1" smtClean="0">
                <a:solidFill>
                  <a:srgbClr val="004D76"/>
                </a:solidFill>
              </a:rPr>
              <a:t>revenue</a:t>
            </a:r>
            <a:r>
              <a:rPr lang="en-US" sz="1400" dirty="0" smtClean="0">
                <a:solidFill>
                  <a:srgbClr val="004D76"/>
                </a:solidFill>
              </a:rPr>
              <a:t> from dividends, while in 2009 the largest share came from profits</a:t>
            </a:r>
          </a:p>
          <a:p>
            <a:pPr marL="171450" indent="-171450">
              <a:spcAft>
                <a:spcPts val="600"/>
              </a:spcAft>
              <a:buClr>
                <a:srgbClr val="C00000"/>
              </a:buClr>
              <a:buFont typeface="Wingdings" panose="05000000000000000000" pitchFamily="2" charset="2"/>
              <a:buChar char="§"/>
            </a:pPr>
            <a:r>
              <a:rPr lang="en-US" sz="1400" dirty="0" smtClean="0">
                <a:solidFill>
                  <a:srgbClr val="004D76"/>
                </a:solidFill>
              </a:rPr>
              <a:t>The state owned a larger number of joint-stock companies that paid dividend regularly before 2009</a:t>
            </a:r>
            <a:endParaRPr lang="en-US" sz="1400" dirty="0">
              <a:solidFill>
                <a:srgbClr val="004D76"/>
              </a:solidFill>
            </a:endParaRPr>
          </a:p>
        </p:txBody>
      </p:sp>
    </p:spTree>
    <p:extLst>
      <p:ext uri="{BB962C8B-B14F-4D97-AF65-F5344CB8AC3E}">
        <p14:creationId xmlns:p14="http://schemas.microsoft.com/office/powerpoint/2010/main" val="287337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a:bodyPr>
          <a:lstStyle/>
          <a:p>
            <a:r>
              <a:rPr lang="hr-HR" sz="4000" dirty="0" err="1" smtClean="0"/>
              <a:t>Conclusion</a:t>
            </a:r>
            <a:endParaRPr lang="hr-HR" sz="4000" dirty="0"/>
          </a:p>
        </p:txBody>
      </p:sp>
      <p:sp>
        <p:nvSpPr>
          <p:cNvPr id="3" name="Content Placeholder 2"/>
          <p:cNvSpPr>
            <a:spLocks noGrp="1"/>
          </p:cNvSpPr>
          <p:nvPr>
            <p:ph idx="1"/>
          </p:nvPr>
        </p:nvSpPr>
        <p:spPr/>
        <p:txBody>
          <a:bodyPr>
            <a:normAutofit fontScale="92500" lnSpcReduction="20000"/>
          </a:bodyPr>
          <a:lstStyle/>
          <a:p>
            <a:pPr marL="361950" indent="-361950"/>
            <a:r>
              <a:rPr lang="en-US" sz="3000" dirty="0"/>
              <a:t>The Croatian government has committed to the transparent management of state assets as well as to the opening of the economy to private investment and the </a:t>
            </a:r>
            <a:r>
              <a:rPr lang="en-US" sz="3000" dirty="0" smtClean="0"/>
              <a:t>market</a:t>
            </a:r>
            <a:endParaRPr lang="en-US" sz="3000" dirty="0"/>
          </a:p>
          <a:p>
            <a:pPr marL="361950" indent="-361950"/>
            <a:r>
              <a:rPr lang="en-US" sz="3000" dirty="0"/>
              <a:t>The state still plays a leading role in the market due to having (either majority or minority) shares in all major companies, which have not been subject to market valuation since they are not listed on the stock exchange</a:t>
            </a:r>
          </a:p>
          <a:p>
            <a:pPr marL="361950" indent="-361950"/>
            <a:r>
              <a:rPr lang="en-US" sz="3000" dirty="0"/>
              <a:t>Many state-owned enterprises earn low profits, and their payments into the state budget are not made </a:t>
            </a:r>
            <a:r>
              <a:rPr lang="en-US" sz="3000" dirty="0" smtClean="0"/>
              <a:t>public</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0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a:bodyPr>
          <a:lstStyle/>
          <a:p>
            <a:r>
              <a:rPr lang="hr-HR" sz="4000" dirty="0" err="1" smtClean="0"/>
              <a:t>Conclusion</a:t>
            </a:r>
            <a:r>
              <a:rPr lang="hr-HR" sz="4000" dirty="0" smtClean="0"/>
              <a:t> – </a:t>
            </a:r>
            <a:r>
              <a:rPr lang="hr-HR" sz="4000" dirty="0" err="1" smtClean="0"/>
              <a:t>key</a:t>
            </a:r>
            <a:r>
              <a:rPr lang="hr-HR" sz="4000" dirty="0" smtClean="0"/>
              <a:t> </a:t>
            </a:r>
            <a:r>
              <a:rPr lang="hr-HR" sz="4000" dirty="0" err="1" smtClean="0"/>
              <a:t>issues</a:t>
            </a:r>
            <a:r>
              <a:rPr lang="hr-HR" sz="4000" dirty="0" smtClean="0"/>
              <a:t> (1)</a:t>
            </a:r>
            <a:endParaRPr lang="hr-HR" sz="4000" dirty="0"/>
          </a:p>
        </p:txBody>
      </p:sp>
      <p:sp>
        <p:nvSpPr>
          <p:cNvPr id="3" name="Content Placeholder 2"/>
          <p:cNvSpPr>
            <a:spLocks noGrp="1"/>
          </p:cNvSpPr>
          <p:nvPr>
            <p:ph idx="1"/>
          </p:nvPr>
        </p:nvSpPr>
        <p:spPr/>
        <p:txBody>
          <a:bodyPr>
            <a:normAutofit fontScale="70000" lnSpcReduction="20000"/>
          </a:bodyPr>
          <a:lstStyle/>
          <a:p>
            <a:pPr marL="361950" indent="-361950"/>
            <a:r>
              <a:rPr lang="en-US" sz="3000" dirty="0"/>
              <a:t>The number of </a:t>
            </a:r>
            <a:r>
              <a:rPr lang="en-US" sz="3000" dirty="0" err="1"/>
              <a:t>SOEs</a:t>
            </a:r>
            <a:r>
              <a:rPr lang="en-US" sz="3000" dirty="0"/>
              <a:t> has been growing continuously for the last nine years </a:t>
            </a:r>
          </a:p>
          <a:p>
            <a:pPr marL="361950" indent="-361950"/>
            <a:r>
              <a:rPr lang="en-US" sz="3000" dirty="0"/>
              <a:t>The state owns enterprises pertaining to many different sectors of economy without having a clear strategy on how and why a particular enterprise is chosen</a:t>
            </a:r>
          </a:p>
          <a:p>
            <a:pPr marL="361950" indent="-361950"/>
            <a:r>
              <a:rPr lang="en-US" sz="3000" dirty="0" err="1"/>
              <a:t>SOEs</a:t>
            </a:r>
            <a:r>
              <a:rPr lang="en-US" sz="3000" dirty="0"/>
              <a:t> are, for the most part, not joint stock companies, which is one of the reasons for the underdevelopment of the financial market and the inability to obtain market valuation </a:t>
            </a:r>
          </a:p>
          <a:p>
            <a:pPr marL="361950" indent="-361950"/>
            <a:r>
              <a:rPr lang="en-US" sz="3000" dirty="0"/>
              <a:t>The state’s ownership portfolio lacks a strategic-level direction and is divided among a number of sectors, without making it clear which are of higher importance for the state</a:t>
            </a:r>
          </a:p>
          <a:p>
            <a:pPr marL="361950" indent="-361950"/>
            <a:r>
              <a:rPr lang="en-US" sz="3000" dirty="0"/>
              <a:t>Even though there are more than a thousand </a:t>
            </a:r>
            <a:r>
              <a:rPr lang="en-US" sz="3000" dirty="0" err="1"/>
              <a:t>SOEs</a:t>
            </a:r>
            <a:r>
              <a:rPr lang="en-US" sz="3000" dirty="0"/>
              <a:t>, only some fifty are enterprises of strategic interest bound to pay a part of their profit (and dividends) into the state budget</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10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a:bodyPr>
          <a:lstStyle/>
          <a:p>
            <a:r>
              <a:rPr lang="hr-HR" sz="4000" dirty="0" err="1" smtClean="0"/>
              <a:t>Conclusion</a:t>
            </a:r>
            <a:r>
              <a:rPr lang="hr-HR" sz="4000" dirty="0" smtClean="0"/>
              <a:t> – </a:t>
            </a:r>
            <a:r>
              <a:rPr lang="hr-HR" sz="4000" dirty="0" err="1" smtClean="0"/>
              <a:t>key</a:t>
            </a:r>
            <a:r>
              <a:rPr lang="hr-HR" sz="4000" dirty="0" smtClean="0"/>
              <a:t> </a:t>
            </a:r>
            <a:r>
              <a:rPr lang="hr-HR" sz="4000" dirty="0" err="1" smtClean="0"/>
              <a:t>issues</a:t>
            </a:r>
            <a:r>
              <a:rPr lang="hr-HR" sz="4000" dirty="0" smtClean="0"/>
              <a:t> (2)</a:t>
            </a:r>
            <a:endParaRPr lang="hr-HR" sz="4000" dirty="0"/>
          </a:p>
        </p:txBody>
      </p:sp>
      <p:sp>
        <p:nvSpPr>
          <p:cNvPr id="3" name="Content Placeholder 2"/>
          <p:cNvSpPr>
            <a:spLocks noGrp="1"/>
          </p:cNvSpPr>
          <p:nvPr>
            <p:ph idx="1"/>
          </p:nvPr>
        </p:nvSpPr>
        <p:spPr/>
        <p:txBody>
          <a:bodyPr>
            <a:normAutofit fontScale="77500" lnSpcReduction="20000"/>
          </a:bodyPr>
          <a:lstStyle/>
          <a:p>
            <a:pPr marL="361950" indent="-361950"/>
            <a:r>
              <a:rPr lang="en-US" sz="3000" dirty="0"/>
              <a:t>The performance of enterprises of strategic interest is unpredictable; in many cases they operate at a significant loss, this leading to the conclusion that they are not profitable for the state (pursuant to return on ROE analysis) </a:t>
            </a:r>
          </a:p>
          <a:p>
            <a:pPr marL="361950" indent="-361950"/>
            <a:r>
              <a:rPr lang="en-US" sz="3000" dirty="0"/>
              <a:t>The payment of profits/dividends into the state budget is not made public, while many enterprises are late or in default </a:t>
            </a:r>
            <a:r>
              <a:rPr lang="hr-HR" sz="3000" dirty="0" err="1" smtClean="0"/>
              <a:t>with</a:t>
            </a:r>
            <a:r>
              <a:rPr lang="hr-HR" sz="3000" dirty="0" smtClean="0"/>
              <a:t> </a:t>
            </a:r>
            <a:r>
              <a:rPr lang="hr-HR" sz="3000" dirty="0" err="1" smtClean="0"/>
              <a:t>the</a:t>
            </a:r>
            <a:r>
              <a:rPr lang="hr-HR" sz="3000" dirty="0" smtClean="0"/>
              <a:t> </a:t>
            </a:r>
            <a:r>
              <a:rPr lang="hr-HR" sz="3000" dirty="0" err="1" smtClean="0"/>
              <a:t>payment</a:t>
            </a:r>
            <a:endParaRPr lang="en-US" sz="3000" dirty="0"/>
          </a:p>
          <a:p>
            <a:pPr marL="361950" indent="-361950"/>
            <a:r>
              <a:rPr lang="en-US" sz="3000" dirty="0"/>
              <a:t>Decisions on profit distribution that are made public are not always consistent with actual payments into the state budget, making statistical analysis impossible</a:t>
            </a:r>
          </a:p>
          <a:p>
            <a:pPr marL="361950" indent="-361950"/>
            <a:r>
              <a:rPr lang="en-US" sz="3000" dirty="0"/>
              <a:t>Revenue from profit and dividends is an unstable source of revenue. Prior to 2009, the majority of revenue from publicly-owned enterprises came from dividends, and after 2009 from </a:t>
            </a:r>
            <a:r>
              <a:rPr lang="en-US" sz="3000" dirty="0" smtClean="0"/>
              <a:t>profit</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9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a:bodyPr>
          <a:lstStyle/>
          <a:p>
            <a:r>
              <a:rPr lang="hr-HR" sz="4000" dirty="0" err="1" smtClean="0"/>
              <a:t>Conclusion</a:t>
            </a:r>
            <a:r>
              <a:rPr lang="hr-HR" sz="4000" dirty="0" smtClean="0"/>
              <a:t> – </a:t>
            </a:r>
            <a:r>
              <a:rPr lang="hr-HR" sz="4000" dirty="0" err="1" smtClean="0"/>
              <a:t>recommendations</a:t>
            </a:r>
            <a:r>
              <a:rPr lang="hr-HR" sz="4000" dirty="0" smtClean="0"/>
              <a:t> (1)</a:t>
            </a:r>
            <a:endParaRPr lang="hr-HR" sz="4000" dirty="0"/>
          </a:p>
        </p:txBody>
      </p:sp>
      <p:sp>
        <p:nvSpPr>
          <p:cNvPr id="3" name="Content Placeholder 2"/>
          <p:cNvSpPr>
            <a:spLocks noGrp="1"/>
          </p:cNvSpPr>
          <p:nvPr>
            <p:ph idx="1"/>
          </p:nvPr>
        </p:nvSpPr>
        <p:spPr/>
        <p:txBody>
          <a:bodyPr>
            <a:normAutofit fontScale="77500" lnSpcReduction="20000"/>
          </a:bodyPr>
          <a:lstStyle/>
          <a:p>
            <a:pPr marL="361950" indent="-361950"/>
            <a:r>
              <a:rPr lang="en-US" sz="3000" dirty="0"/>
              <a:t>The state portfolio should be reduced, especially minority shares in companies which are majority privately-owned</a:t>
            </a:r>
          </a:p>
          <a:p>
            <a:pPr marL="361950" indent="-361950"/>
            <a:endParaRPr lang="en-US" sz="3000" dirty="0"/>
          </a:p>
          <a:p>
            <a:pPr marL="361950" indent="-361950"/>
            <a:r>
              <a:rPr lang="en-US" sz="3000" dirty="0"/>
              <a:t>The state portfolio should be focused on strategic sectors of the economy (energy, transport, water supply, etc.) rather than being present across almost all sectors. Croatia must determine its priorities when it comes to </a:t>
            </a:r>
            <a:r>
              <a:rPr lang="en-US" sz="3000" dirty="0" err="1"/>
              <a:t>SOEs</a:t>
            </a:r>
            <a:endParaRPr lang="en-US" sz="3000" dirty="0"/>
          </a:p>
          <a:p>
            <a:pPr marL="361950" indent="-361950"/>
            <a:endParaRPr lang="en-US" sz="3000" dirty="0"/>
          </a:p>
          <a:p>
            <a:pPr marL="361950" indent="-361950"/>
            <a:r>
              <a:rPr lang="en-US" sz="3000" dirty="0"/>
              <a:t>The Government should disclose a list of enterprises defaulting on their payment of profits into the state budget (like it did in 2012 with defaulting taxpayers, which encouraged many of them to pay their debts due to public pressure)</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701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a:bodyPr>
          <a:lstStyle/>
          <a:p>
            <a:r>
              <a:rPr lang="hr-HR" sz="4000" dirty="0" err="1" smtClean="0"/>
              <a:t>Conclusion</a:t>
            </a:r>
            <a:r>
              <a:rPr lang="hr-HR" sz="4000" dirty="0" smtClean="0"/>
              <a:t> – </a:t>
            </a:r>
            <a:r>
              <a:rPr lang="hr-HR" sz="4000" dirty="0" err="1" smtClean="0"/>
              <a:t>recommendations</a:t>
            </a:r>
            <a:r>
              <a:rPr lang="hr-HR" sz="4000" dirty="0" smtClean="0"/>
              <a:t> (2)</a:t>
            </a:r>
            <a:endParaRPr lang="hr-HR" sz="4000" dirty="0"/>
          </a:p>
        </p:txBody>
      </p:sp>
      <p:sp>
        <p:nvSpPr>
          <p:cNvPr id="3" name="Content Placeholder 2"/>
          <p:cNvSpPr>
            <a:spLocks noGrp="1"/>
          </p:cNvSpPr>
          <p:nvPr>
            <p:ph idx="1"/>
          </p:nvPr>
        </p:nvSpPr>
        <p:spPr>
          <a:xfrm>
            <a:off x="628650" y="1842717"/>
            <a:ext cx="7886700" cy="4591264"/>
          </a:xfrm>
        </p:spPr>
        <p:txBody>
          <a:bodyPr>
            <a:normAutofit fontScale="77500" lnSpcReduction="20000"/>
          </a:bodyPr>
          <a:lstStyle/>
          <a:p>
            <a:pPr marL="361950" indent="-361950"/>
            <a:r>
              <a:rPr lang="en-US" sz="3000" dirty="0"/>
              <a:t>The Government should determine and disclose the deadlines to be met by </a:t>
            </a:r>
            <a:r>
              <a:rPr lang="hr-HR" sz="3000" dirty="0" err="1" smtClean="0"/>
              <a:t>state</a:t>
            </a:r>
            <a:r>
              <a:rPr lang="en-US" sz="3000" dirty="0" smtClean="0"/>
              <a:t>-owned </a:t>
            </a:r>
            <a:r>
              <a:rPr lang="en-US" sz="3000" dirty="0"/>
              <a:t>enterprises when making payments into the state </a:t>
            </a:r>
            <a:r>
              <a:rPr lang="en-US" sz="3000" dirty="0" smtClean="0"/>
              <a:t>budget</a:t>
            </a:r>
            <a:endParaRPr lang="en-US" sz="3000" dirty="0"/>
          </a:p>
          <a:p>
            <a:pPr marL="361950" indent="-361950"/>
            <a:r>
              <a:rPr lang="en-US" sz="3000" dirty="0"/>
              <a:t>Boards of companies that do not comply with their legal obligation to make a timely payment should face legal </a:t>
            </a:r>
            <a:r>
              <a:rPr lang="en-US" sz="3000" dirty="0" smtClean="0"/>
              <a:t>consequences</a:t>
            </a:r>
            <a:endParaRPr lang="en-US" sz="3000" dirty="0"/>
          </a:p>
          <a:p>
            <a:pPr marL="361950" indent="-361950"/>
            <a:r>
              <a:rPr lang="en-US" sz="3000" dirty="0"/>
              <a:t>Companies should disclose the annual amounts of profit they paid into the state budget or the reasons </a:t>
            </a:r>
            <a:r>
              <a:rPr lang="hr-HR" sz="3000" dirty="0" err="1" smtClean="0"/>
              <a:t>why</a:t>
            </a:r>
            <a:r>
              <a:rPr lang="hr-HR" sz="3000" dirty="0" smtClean="0"/>
              <a:t> </a:t>
            </a:r>
            <a:r>
              <a:rPr lang="en-US" sz="3000" dirty="0" smtClean="0"/>
              <a:t>they </a:t>
            </a:r>
            <a:r>
              <a:rPr lang="en-US" sz="3000" dirty="0"/>
              <a:t>were unable to do </a:t>
            </a:r>
            <a:r>
              <a:rPr lang="en-US" sz="3000" dirty="0" smtClean="0"/>
              <a:t>so</a:t>
            </a:r>
            <a:endParaRPr lang="en-US" sz="3000" dirty="0"/>
          </a:p>
          <a:p>
            <a:pPr marL="361950" indent="-361950"/>
            <a:r>
              <a:rPr lang="en-GB" sz="3000" dirty="0" smtClean="0"/>
              <a:t>The Government should exert its influence on the development of the domestic capital market by obliging public enterprises majority- and minority-owned by the state to be listed on the Zagreb stock exchange in order to have a better insight into the value of its assets and more precisely evaluate the potential to reduce the deficit and public debt</a:t>
            </a:r>
            <a:endParaRPr lang="en-GB"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67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3600" dirty="0" smtClean="0"/>
              <a:t>Past </a:t>
            </a:r>
            <a:r>
              <a:rPr lang="hr-HR" sz="3600" dirty="0" err="1" smtClean="0"/>
              <a:t>issues</a:t>
            </a:r>
            <a:endParaRPr lang="hr-HR" sz="3600" dirty="0"/>
          </a:p>
        </p:txBody>
      </p:sp>
      <p:sp>
        <p:nvSpPr>
          <p:cNvPr id="3" name="Content Placeholder 2"/>
          <p:cNvSpPr>
            <a:spLocks noGrp="1"/>
          </p:cNvSpPr>
          <p:nvPr>
            <p:ph idx="1"/>
          </p:nvPr>
        </p:nvSpPr>
        <p:spPr/>
        <p:txBody>
          <a:bodyPr>
            <a:noAutofit/>
          </a:bodyPr>
          <a:lstStyle/>
          <a:p>
            <a:pPr marL="266700" indent="-266700">
              <a:lnSpc>
                <a:spcPct val="100000"/>
              </a:lnSpc>
              <a:spcBef>
                <a:spcPts val="0"/>
              </a:spcBef>
              <a:spcAft>
                <a:spcPts val="1200"/>
              </a:spcAft>
            </a:pPr>
            <a:r>
              <a:rPr lang="hr-HR" sz="2400" u="sng" dirty="0" smtClean="0">
                <a:hlinkClick r:id="rId2"/>
              </a:rPr>
              <a:t>No</a:t>
            </a:r>
            <a:r>
              <a:rPr lang="en-US" sz="2400" u="sng" dirty="0" smtClean="0">
                <a:hlinkClick r:id="rId2"/>
              </a:rPr>
              <a:t>. 1. </a:t>
            </a:r>
            <a:r>
              <a:rPr lang="en-US" sz="2400" dirty="0">
                <a:solidFill>
                  <a:srgbClr val="003399"/>
                </a:solidFill>
                <a:sym typeface="Symbol" panose="05050102010706020507" pitchFamily="18" charset="2"/>
                <a:hlinkClick r:id="rId3"/>
              </a:rPr>
              <a:t></a:t>
            </a:r>
            <a:r>
              <a:rPr lang="en-US" sz="2400" u="sng" dirty="0" smtClean="0">
                <a:hlinkClick r:id="rId3"/>
              </a:rPr>
              <a:t> </a:t>
            </a:r>
            <a:r>
              <a:rPr lang="en-US" sz="2400" u="sng" dirty="0">
                <a:hlinkClick r:id="rId3"/>
              </a:rPr>
              <a:t>Operations of football clubs in </a:t>
            </a:r>
            <a:r>
              <a:rPr lang="en-US" sz="2400" u="sng" dirty="0" smtClean="0">
                <a:hlinkClick r:id="rId3"/>
              </a:rPr>
              <a:t>Croatia</a:t>
            </a:r>
            <a:endParaRPr lang="en-US" sz="2400" u="sng" dirty="0" smtClean="0"/>
          </a:p>
          <a:p>
            <a:pPr marL="266700" indent="-266700">
              <a:lnSpc>
                <a:spcPct val="100000"/>
              </a:lnSpc>
              <a:spcBef>
                <a:spcPts val="0"/>
              </a:spcBef>
              <a:spcAft>
                <a:spcPts val="1200"/>
              </a:spcAft>
            </a:pPr>
            <a:r>
              <a:rPr lang="hr-HR" sz="2400" dirty="0" smtClean="0">
                <a:hlinkClick r:id="rId4"/>
              </a:rPr>
              <a:t>No. </a:t>
            </a:r>
            <a:r>
              <a:rPr lang="en-US" sz="2400" dirty="0" smtClean="0">
                <a:hlinkClick r:id="rId4"/>
              </a:rPr>
              <a:t>2 </a:t>
            </a:r>
            <a:r>
              <a:rPr lang="en-US" sz="2400" dirty="0">
                <a:solidFill>
                  <a:srgbClr val="003399"/>
                </a:solidFill>
                <a:sym typeface="Symbol" panose="05050102010706020507" pitchFamily="18" charset="2"/>
                <a:hlinkClick r:id="rId5"/>
              </a:rPr>
              <a:t></a:t>
            </a:r>
            <a:r>
              <a:rPr lang="en-US" sz="2400" dirty="0" smtClean="0">
                <a:hlinkClick r:id="rId6"/>
              </a:rPr>
              <a:t> </a:t>
            </a:r>
            <a:r>
              <a:rPr lang="en-US" sz="2400" dirty="0">
                <a:hlinkClick r:id="rId6"/>
              </a:rPr>
              <a:t>The restructuring and </a:t>
            </a:r>
            <a:r>
              <a:rPr lang="en-US" sz="2400" dirty="0" err="1">
                <a:hlinkClick r:id="rId6"/>
              </a:rPr>
              <a:t>privatisation</a:t>
            </a:r>
            <a:r>
              <a:rPr lang="en-US" sz="2400" dirty="0">
                <a:hlinkClick r:id="rId6"/>
              </a:rPr>
              <a:t> of the shipyards in </a:t>
            </a:r>
            <a:r>
              <a:rPr lang="en-US" sz="2400" dirty="0" smtClean="0">
                <a:hlinkClick r:id="rId6"/>
              </a:rPr>
              <a:t>Croatia</a:t>
            </a:r>
            <a:r>
              <a:rPr lang="en-US" sz="2400" dirty="0" smtClean="0"/>
              <a:t> </a:t>
            </a:r>
          </a:p>
          <a:p>
            <a:pPr marL="266700" indent="-266700">
              <a:lnSpc>
                <a:spcPct val="100000"/>
              </a:lnSpc>
              <a:spcBef>
                <a:spcPts val="0"/>
              </a:spcBef>
              <a:spcAft>
                <a:spcPts val="1200"/>
              </a:spcAft>
            </a:pPr>
            <a:r>
              <a:rPr lang="hr-HR" sz="2400" dirty="0" smtClean="0">
                <a:solidFill>
                  <a:srgbClr val="003399"/>
                </a:solidFill>
                <a:hlinkClick r:id="rId7"/>
              </a:rPr>
              <a:t>No</a:t>
            </a:r>
            <a:r>
              <a:rPr lang="en-US" sz="2400" dirty="0" smtClean="0">
                <a:solidFill>
                  <a:srgbClr val="003399"/>
                </a:solidFill>
                <a:hlinkClick r:id="rId7"/>
              </a:rPr>
              <a:t>. 3 </a:t>
            </a:r>
            <a:r>
              <a:rPr lang="en-US" sz="2400" dirty="0" smtClean="0">
                <a:solidFill>
                  <a:srgbClr val="003399"/>
                </a:solidFill>
                <a:sym typeface="Symbol" panose="05050102010706020507" pitchFamily="18" charset="2"/>
                <a:hlinkClick r:id="rId7"/>
              </a:rPr>
              <a:t></a:t>
            </a:r>
            <a:r>
              <a:rPr lang="en-US" sz="2400" dirty="0" smtClean="0">
                <a:solidFill>
                  <a:srgbClr val="003399"/>
                </a:solidFill>
                <a:hlinkClick r:id="rId7"/>
              </a:rPr>
              <a:t> </a:t>
            </a:r>
            <a:r>
              <a:rPr lang="en-US" sz="2400" dirty="0">
                <a:solidFill>
                  <a:srgbClr val="003399"/>
                </a:solidFill>
                <a:hlinkClick r:id="rId7"/>
              </a:rPr>
              <a:t>The Gas Sector in the Republic of Croatia - </a:t>
            </a:r>
            <a:r>
              <a:rPr lang="en-US" sz="2400" dirty="0" err="1">
                <a:solidFill>
                  <a:srgbClr val="003399"/>
                </a:solidFill>
                <a:hlinkClick r:id="rId7"/>
              </a:rPr>
              <a:t>Liberalisation</a:t>
            </a:r>
            <a:r>
              <a:rPr lang="en-US" sz="2400" dirty="0">
                <a:solidFill>
                  <a:srgbClr val="003399"/>
                </a:solidFill>
                <a:hlinkClick r:id="rId7"/>
              </a:rPr>
              <a:t> and Financial </a:t>
            </a:r>
            <a:r>
              <a:rPr lang="en-US" sz="2400" dirty="0" smtClean="0">
                <a:solidFill>
                  <a:srgbClr val="003399"/>
                </a:solidFill>
                <a:hlinkClick r:id="rId7"/>
              </a:rPr>
              <a:t>Operations</a:t>
            </a:r>
            <a:endParaRPr lang="hr-HR" sz="2400" dirty="0" smtClean="0">
              <a:solidFill>
                <a:srgbClr val="003399"/>
              </a:solidFill>
            </a:endParaRPr>
          </a:p>
          <a:p>
            <a:pPr marL="266700" indent="-266700">
              <a:lnSpc>
                <a:spcPct val="100000"/>
              </a:lnSpc>
              <a:spcBef>
                <a:spcPts val="0"/>
              </a:spcBef>
              <a:spcAft>
                <a:spcPts val="1200"/>
              </a:spcAft>
            </a:pPr>
            <a:r>
              <a:rPr lang="en-US" sz="2400" dirty="0" smtClean="0">
                <a:solidFill>
                  <a:srgbClr val="003399"/>
                </a:solidFill>
                <a:hlinkClick r:id="rId8"/>
              </a:rPr>
              <a:t>No</a:t>
            </a:r>
            <a:r>
              <a:rPr lang="en-US" sz="2400" dirty="0">
                <a:solidFill>
                  <a:srgbClr val="003399"/>
                </a:solidFill>
                <a:hlinkClick r:id="rId8"/>
              </a:rPr>
              <a:t>. 4 </a:t>
            </a:r>
            <a:r>
              <a:rPr lang="en-US" sz="2400" dirty="0">
                <a:solidFill>
                  <a:srgbClr val="003399"/>
                </a:solidFill>
                <a:sym typeface="Symbol" panose="05050102010706020507" pitchFamily="18" charset="2"/>
                <a:hlinkClick r:id="rId8"/>
              </a:rPr>
              <a:t></a:t>
            </a:r>
            <a:r>
              <a:rPr lang="en-US" sz="2400" dirty="0">
                <a:solidFill>
                  <a:srgbClr val="003399"/>
                </a:solidFill>
                <a:hlinkClick r:id="rId8"/>
              </a:rPr>
              <a:t> Restructuring the railway companies owned by the Republic of </a:t>
            </a:r>
            <a:r>
              <a:rPr lang="en-US" sz="2400" dirty="0" smtClean="0">
                <a:solidFill>
                  <a:srgbClr val="003399"/>
                </a:solidFill>
                <a:hlinkClick r:id="rId8"/>
              </a:rPr>
              <a:t>Croatia</a:t>
            </a:r>
            <a:endParaRPr lang="hr-HR" sz="2400" dirty="0" smtClean="0">
              <a:solidFill>
                <a:srgbClr val="003399"/>
              </a:solidFill>
            </a:endParaRPr>
          </a:p>
        </p:txBody>
      </p:sp>
      <p:sp>
        <p:nvSpPr>
          <p:cNvPr id="5" name="Rectangle 4"/>
          <p:cNvSpPr/>
          <p:nvPr/>
        </p:nvSpPr>
        <p:spPr>
          <a:xfrm>
            <a:off x="976099" y="6452396"/>
            <a:ext cx="3717684"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5</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6" name="Group 5"/>
          <p:cNvGrpSpPr>
            <a:grpSpLocks/>
          </p:cNvGrpSpPr>
          <p:nvPr/>
        </p:nvGrpSpPr>
        <p:grpSpPr bwMode="auto">
          <a:xfrm>
            <a:off x="628650" y="6508118"/>
            <a:ext cx="189230" cy="219075"/>
            <a:chOff x="10474" y="15579"/>
            <a:chExt cx="298" cy="345"/>
          </a:xfrm>
        </p:grpSpPr>
        <p:grpSp>
          <p:nvGrpSpPr>
            <p:cNvPr id="8" name="Group 7"/>
            <p:cNvGrpSpPr>
              <a:grpSpLocks/>
            </p:cNvGrpSpPr>
            <p:nvPr/>
          </p:nvGrpSpPr>
          <p:grpSpPr bwMode="auto">
            <a:xfrm>
              <a:off x="10504" y="15727"/>
              <a:ext cx="2" cy="197"/>
              <a:chOff x="10504" y="15727"/>
              <a:chExt cx="2" cy="197"/>
            </a:xfrm>
          </p:grpSpPr>
          <p:sp>
            <p:nvSpPr>
              <p:cNvPr id="23" name="Freeform 22"/>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583" y="15667"/>
              <a:ext cx="2" cy="256"/>
              <a:chOff x="10583" y="15667"/>
              <a:chExt cx="2" cy="256"/>
            </a:xfrm>
          </p:grpSpPr>
          <p:sp>
            <p:nvSpPr>
              <p:cNvPr id="22" name="Freeform 21"/>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474" y="15638"/>
              <a:ext cx="61" cy="60"/>
              <a:chOff x="10474" y="15638"/>
              <a:chExt cx="61" cy="60"/>
            </a:xfrm>
          </p:grpSpPr>
          <p:sp>
            <p:nvSpPr>
              <p:cNvPr id="21" name="Freeform 20"/>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553" y="15579"/>
              <a:ext cx="61" cy="60"/>
              <a:chOff x="10553" y="15579"/>
              <a:chExt cx="61" cy="60"/>
            </a:xfrm>
          </p:grpSpPr>
          <p:sp>
            <p:nvSpPr>
              <p:cNvPr id="20" name="Freeform 19"/>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662" y="15707"/>
              <a:ext cx="2" cy="217"/>
              <a:chOff x="10662" y="15707"/>
              <a:chExt cx="2" cy="217"/>
            </a:xfrm>
          </p:grpSpPr>
          <p:sp>
            <p:nvSpPr>
              <p:cNvPr id="19" name="Freeform 18"/>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741" y="15687"/>
              <a:ext cx="2" cy="237"/>
              <a:chOff x="10741" y="15687"/>
              <a:chExt cx="2" cy="237"/>
            </a:xfrm>
          </p:grpSpPr>
          <p:sp>
            <p:nvSpPr>
              <p:cNvPr id="18" name="Freeform 17"/>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632" y="15618"/>
              <a:ext cx="61" cy="60"/>
              <a:chOff x="10632" y="15618"/>
              <a:chExt cx="61" cy="60"/>
            </a:xfrm>
          </p:grpSpPr>
          <p:sp>
            <p:nvSpPr>
              <p:cNvPr id="17" name="Freeform 16"/>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711" y="15599"/>
              <a:ext cx="61" cy="60"/>
              <a:chOff x="10711" y="15599"/>
              <a:chExt cx="61" cy="60"/>
            </a:xfrm>
          </p:grpSpPr>
          <p:sp>
            <p:nvSpPr>
              <p:cNvPr id="16" name="Freeform 15"/>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Tree>
    <p:extLst>
      <p:ext uri="{BB962C8B-B14F-4D97-AF65-F5344CB8AC3E}">
        <p14:creationId xmlns:p14="http://schemas.microsoft.com/office/powerpoint/2010/main" val="2420208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495"/>
          <a:stretch/>
        </p:blipFill>
        <p:spPr>
          <a:xfrm>
            <a:off x="0" y="4179116"/>
            <a:ext cx="4684143" cy="1119271"/>
          </a:xfrm>
          <a:prstGeom prst="rect">
            <a:avLst/>
          </a:prstGeom>
        </p:spPr>
      </p:pic>
      <p:sp>
        <p:nvSpPr>
          <p:cNvPr id="5" name="Text Box 2"/>
          <p:cNvSpPr txBox="1">
            <a:spLocks noChangeArrowheads="1"/>
          </p:cNvSpPr>
          <p:nvPr/>
        </p:nvSpPr>
        <p:spPr bwMode="auto">
          <a:xfrm>
            <a:off x="5212339" y="5526606"/>
            <a:ext cx="2877820" cy="1054135"/>
          </a:xfrm>
          <a:prstGeom prst="rect">
            <a:avLst/>
          </a:prstGeom>
          <a:noFill/>
          <a:ln w="9525">
            <a:noFill/>
            <a:miter lim="800000"/>
            <a:headEnd/>
            <a:tailEnd/>
          </a:ln>
        </p:spPr>
        <p:txBody>
          <a:bodyPr rot="0" vert="horz" wrap="square" lIns="91440" tIns="45720" rIns="91440" bIns="45720" anchor="t" anchorCtr="0">
            <a:spAutoFit/>
          </a:bodyPr>
          <a:lstStyle/>
          <a:p>
            <a:pPr>
              <a:lnSpc>
                <a:spcPts val="1450"/>
              </a:lnSpc>
              <a:spcAft>
                <a:spcPts val="0"/>
              </a:spcAft>
            </a:pPr>
            <a:r>
              <a:rPr lang="hr-HR" sz="1200" dirty="0" smtClean="0">
                <a:solidFill>
                  <a:srgbClr val="FFFFFF"/>
                </a:solidFill>
                <a:latin typeface="Arial" panose="020B0604020202020204" pitchFamily="34" charset="0"/>
                <a:ea typeface="Calibri" panose="020F0502020204030204" pitchFamily="34" charset="0"/>
                <a:cs typeface="Arial" panose="020B0604020202020204" pitchFamily="34" charset="0"/>
              </a:rPr>
              <a:t>Publisher</a:t>
            </a:r>
            <a:r>
              <a:rPr lang="hr-HR" sz="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 Institute of Public Finance</a:t>
            </a:r>
            <a:endParaRPr lang="hr-HR" sz="1200" dirty="0">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Zagreb, Smičiklasova 21</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Tel. (+385 1) 4886 444</a:t>
            </a:r>
            <a:r>
              <a:rPr lang="hr-HR"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l</a:t>
            </a:r>
            <a:r>
              <a:rPr lang="hr-HR"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fi</a:t>
            </a:r>
            <a:r>
              <a:rPr lang="hr-HR" sz="12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scus@ijf.hr</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Editors</a:t>
            </a:r>
            <a:r>
              <a:rPr lang="hr-HR"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Anto Bajo </a:t>
            </a:r>
            <a:r>
              <a:rPr lang="hr-HR" sz="12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and</a:t>
            </a:r>
            <a:r>
              <a:rPr lang="hr-HR"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Marko Primorac</a:t>
            </a:r>
          </a:p>
          <a:p>
            <a:pPr>
              <a:lnSpc>
                <a:spcPts val="1450"/>
              </a:lnSpc>
              <a:spcAft>
                <a:spcPts val="0"/>
              </a:spcAft>
            </a:pP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www.ijf.hr</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a:t>
            </a: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fiscus</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655677" y="1083394"/>
            <a:ext cx="3529837" cy="2277547"/>
          </a:xfrm>
          <a:prstGeom prst="rect">
            <a:avLst/>
          </a:prstGeom>
          <a:noFill/>
        </p:spPr>
        <p:txBody>
          <a:bodyPr wrap="square" rtlCol="0">
            <a:spAutoFit/>
          </a:bodyPr>
          <a:lstStyle/>
          <a:p>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The vision of </a:t>
            </a:r>
            <a:r>
              <a:rPr lang="en-US"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t>
            </a:r>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 is to become a reliable source of sectoral analyses through the prism of interaction between the public and private sector.</a:t>
            </a:r>
          </a:p>
          <a:p>
            <a:endParaRPr lang="en-US" sz="1400" dirty="0">
              <a:solidFill>
                <a:srgbClr val="FFFFFF"/>
              </a:solidFill>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The mission of </a:t>
            </a:r>
            <a:r>
              <a:rPr lang="en-US"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t>
            </a:r>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 is to identify the key challenges faced by certain economic sectors and offer suggestions for the improvement and preservation of the long-term stability of the Croatian economy.</a:t>
            </a:r>
            <a:r>
              <a:rPr lang="hr-HR" sz="1600"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hr-HR" sz="16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5107408" y="853279"/>
            <a:ext cx="3242113" cy="4324261"/>
          </a:xfrm>
          <a:prstGeom prst="rect">
            <a:avLst/>
          </a:prstGeom>
          <a:noFill/>
        </p:spPr>
        <p:txBody>
          <a:bodyPr wrap="square" rtlCol="0">
            <a:spAutoFit/>
          </a:bodyPr>
          <a:lstStyle/>
          <a:p>
            <a:pPr>
              <a:spcAft>
                <a:spcPts val="600"/>
              </a:spcAft>
            </a:pPr>
            <a:r>
              <a:rPr lang="hr-HR" sz="1350" dirty="0" err="1">
                <a:solidFill>
                  <a:schemeClr val="bg1"/>
                </a:solidFill>
              </a:rPr>
              <a:t>The</a:t>
            </a:r>
            <a:r>
              <a:rPr lang="hr-HR" sz="1350" dirty="0">
                <a:solidFill>
                  <a:schemeClr val="bg1"/>
                </a:solidFill>
              </a:rPr>
              <a:t> </a:t>
            </a:r>
            <a:r>
              <a:rPr lang="hr-HR" sz="1350" dirty="0" err="1">
                <a:solidFill>
                  <a:schemeClr val="bg1"/>
                </a:solidFill>
              </a:rPr>
              <a:t>main</a:t>
            </a:r>
            <a:r>
              <a:rPr lang="hr-HR" sz="1350" dirty="0">
                <a:solidFill>
                  <a:schemeClr val="bg1"/>
                </a:solidFill>
              </a:rPr>
              <a:t> </a:t>
            </a:r>
            <a:r>
              <a:rPr lang="hr-HR" sz="1350" dirty="0" err="1">
                <a:solidFill>
                  <a:schemeClr val="bg1"/>
                </a:solidFill>
              </a:rPr>
              <a:t>objectives</a:t>
            </a:r>
            <a:r>
              <a:rPr lang="hr-HR" sz="1350" dirty="0">
                <a:solidFill>
                  <a:schemeClr val="bg1"/>
                </a:solidFill>
              </a:rPr>
              <a:t> </a:t>
            </a:r>
            <a:r>
              <a:rPr lang="hr-HR" sz="1350" dirty="0" smtClean="0">
                <a:solidFill>
                  <a:schemeClr val="bg1"/>
                </a:solidFill>
              </a:rPr>
              <a:t>are: </a:t>
            </a:r>
            <a:endParaRPr lang="hr-HR" sz="1350" dirty="0">
              <a:solidFill>
                <a:schemeClr val="bg1"/>
              </a:solidFill>
            </a:endParaRPr>
          </a:p>
          <a:p>
            <a:pPr marL="285750" lvl="0" indent="-285750">
              <a:buFont typeface="Arial" panose="020B0604020202020204" pitchFamily="34" charset="0"/>
              <a:buChar char="•"/>
            </a:pPr>
            <a:r>
              <a:rPr lang="en-US" sz="1350" dirty="0">
                <a:solidFill>
                  <a:schemeClr val="bg1"/>
                </a:solidFill>
              </a:rPr>
              <a:t>to provide in-depth analysis of the financial operations of public sector institutions and those institutions that are in any way associated with the production of goods and the provision of services of a broader public interest;</a:t>
            </a:r>
          </a:p>
          <a:p>
            <a:pPr marL="285750" lvl="0" indent="-285750">
              <a:buFont typeface="Arial" panose="020B0604020202020204" pitchFamily="34" charset="0"/>
              <a:buChar char="•"/>
            </a:pPr>
            <a:r>
              <a:rPr lang="en-US" sz="1350" dirty="0">
                <a:solidFill>
                  <a:schemeClr val="bg1"/>
                </a:solidFill>
              </a:rPr>
              <a:t>to improve understanding of the financial consequences of their operations and increase accountability;</a:t>
            </a:r>
          </a:p>
          <a:p>
            <a:pPr marL="285750" lvl="0" indent="-285750">
              <a:buFont typeface="Arial" panose="020B0604020202020204" pitchFamily="34" charset="0"/>
              <a:buChar char="•"/>
            </a:pPr>
            <a:r>
              <a:rPr lang="en-US" sz="1350" dirty="0">
                <a:solidFill>
                  <a:schemeClr val="bg1"/>
                </a:solidFill>
              </a:rPr>
              <a:t>to provide objective information on their business operations to the broader professional public and to investors;</a:t>
            </a:r>
          </a:p>
          <a:p>
            <a:pPr marL="285750" lvl="0" indent="-285750">
              <a:buFont typeface="Arial" panose="020B0604020202020204" pitchFamily="34" charset="0"/>
              <a:buChar char="•"/>
            </a:pPr>
            <a:r>
              <a:rPr lang="en-US" sz="1350" dirty="0">
                <a:solidFill>
                  <a:schemeClr val="bg1"/>
                </a:solidFill>
              </a:rPr>
              <a:t>to contribute to the removal of administrative barriers to the development of </a:t>
            </a:r>
            <a:r>
              <a:rPr lang="en-US" sz="1350" dirty="0" err="1">
                <a:solidFill>
                  <a:schemeClr val="bg1"/>
                </a:solidFill>
              </a:rPr>
              <a:t>competetiveness</a:t>
            </a:r>
            <a:r>
              <a:rPr lang="en-US" sz="1350" dirty="0">
                <a:solidFill>
                  <a:schemeClr val="bg1"/>
                </a:solidFill>
              </a:rPr>
              <a:t> and the market economy</a:t>
            </a:r>
            <a:endParaRPr lang="hr-HR" sz="135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038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smtClean="0"/>
              <a:t>M</a:t>
            </a:r>
            <a:r>
              <a:rPr lang="en-US" sz="4000" dirty="0" err="1" smtClean="0"/>
              <a:t>ain</a:t>
            </a:r>
            <a:r>
              <a:rPr lang="en-US" sz="4000" dirty="0" smtClean="0"/>
              <a:t> </a:t>
            </a:r>
            <a:r>
              <a:rPr lang="hr-HR" sz="4000" dirty="0" err="1" smtClean="0"/>
              <a:t>objectives</a:t>
            </a:r>
            <a:r>
              <a:rPr lang="hr-HR" sz="4000" dirty="0" smtClean="0"/>
              <a:t> a</a:t>
            </a:r>
            <a:r>
              <a:rPr lang="en-US" sz="4000" dirty="0" err="1" smtClean="0"/>
              <a:t>nd</a:t>
            </a:r>
            <a:r>
              <a:rPr lang="en-US" sz="4000" dirty="0" smtClean="0"/>
              <a:t> </a:t>
            </a:r>
            <a:r>
              <a:rPr lang="en-US" sz="4000" dirty="0"/>
              <a:t>data sources</a:t>
            </a:r>
            <a:endParaRPr lang="hr-HR" sz="4000" dirty="0"/>
          </a:p>
        </p:txBody>
      </p:sp>
      <p:sp>
        <p:nvSpPr>
          <p:cNvPr id="3" name="Content Placeholder 2"/>
          <p:cNvSpPr>
            <a:spLocks noGrp="1"/>
          </p:cNvSpPr>
          <p:nvPr>
            <p:ph idx="1"/>
          </p:nvPr>
        </p:nvSpPr>
        <p:spPr/>
        <p:txBody>
          <a:bodyPr>
            <a:normAutofit fontScale="92500" lnSpcReduction="10000"/>
          </a:bodyPr>
          <a:lstStyle/>
          <a:p>
            <a:pPr marL="361950" indent="-361950"/>
            <a:r>
              <a:rPr lang="en-US" sz="3000" dirty="0"/>
              <a:t>The main objective: determine the financial performance of state-owned enterprises and draw attention to issues arising from the way their business operations are monitored. </a:t>
            </a:r>
          </a:p>
          <a:p>
            <a:pPr marL="361950" indent="-361950"/>
            <a:endParaRPr lang="en-US" sz="3000" dirty="0"/>
          </a:p>
          <a:p>
            <a:pPr marL="361950" indent="-361950"/>
            <a:r>
              <a:rPr lang="en-US" sz="3000" dirty="0"/>
              <a:t>The primary sources of the data; the Financial Agency (</a:t>
            </a:r>
            <a:r>
              <a:rPr lang="en-US" sz="3000" dirty="0" err="1"/>
              <a:t>Fina</a:t>
            </a:r>
            <a:r>
              <a:rPr lang="en-US" sz="3000" dirty="0"/>
              <a:t>), the Ministry of Finance and the Ministry of State Property.</a:t>
            </a:r>
          </a:p>
          <a:p>
            <a:pPr marL="361950" indent="-361950"/>
            <a:endParaRPr lang="en-US" sz="3000" dirty="0"/>
          </a:p>
          <a:p>
            <a:pPr marL="361950" indent="-361950"/>
            <a:r>
              <a:rPr lang="en-US" sz="3000" dirty="0"/>
              <a:t>Analysis focuses on the 2008 – 2016 period</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6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a:t>State </a:t>
            </a:r>
            <a:r>
              <a:rPr lang="hr-HR" sz="4000" dirty="0" err="1"/>
              <a:t>owned</a:t>
            </a:r>
            <a:r>
              <a:rPr lang="hr-HR" sz="4000" dirty="0"/>
              <a:t> </a:t>
            </a:r>
            <a:r>
              <a:rPr lang="hr-HR" sz="4000" dirty="0" err="1"/>
              <a:t>enterprises</a:t>
            </a:r>
            <a:endParaRPr lang="hr-HR" sz="4000" dirty="0"/>
          </a:p>
        </p:txBody>
      </p:sp>
      <p:sp>
        <p:nvSpPr>
          <p:cNvPr id="3" name="Content Placeholder 2"/>
          <p:cNvSpPr>
            <a:spLocks noGrp="1"/>
          </p:cNvSpPr>
          <p:nvPr>
            <p:ph idx="1"/>
          </p:nvPr>
        </p:nvSpPr>
        <p:spPr/>
        <p:txBody>
          <a:bodyPr>
            <a:normAutofit fontScale="85000" lnSpcReduction="20000"/>
          </a:bodyPr>
          <a:lstStyle/>
          <a:p>
            <a:pPr marL="361950" indent="-361950"/>
            <a:r>
              <a:rPr lang="en-US" sz="3000" dirty="0" smtClean="0"/>
              <a:t>According to the </a:t>
            </a:r>
            <a:r>
              <a:rPr lang="en-US" sz="3000" dirty="0" err="1" smtClean="0"/>
              <a:t>Fina</a:t>
            </a:r>
            <a:r>
              <a:rPr lang="en-US" sz="3000" dirty="0" smtClean="0"/>
              <a:t> Register of Annual Financial Reports, 1,149 enterprises in Croatia were majority-owned by the state in 2016</a:t>
            </a:r>
          </a:p>
          <a:p>
            <a:pPr marL="361950" indent="-361950"/>
            <a:r>
              <a:rPr lang="en-US" sz="3000" dirty="0" smtClean="0"/>
              <a:t>In 2017, out of all enterprises (2017 Draft Plan for the Management of State Assets) more than 600 were controlled by the general government, but majority-owned by local and regional self-government</a:t>
            </a:r>
          </a:p>
          <a:p>
            <a:pPr marL="361950" indent="-361950"/>
            <a:r>
              <a:rPr lang="en-US" sz="3000" dirty="0" smtClean="0"/>
              <a:t>Among enterprises controlled and majority-owned by the state, 49 are classified as being “of strategic interest” or “of special state interest”. The distinction between the two types of enterprises, however, is not very clear</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34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err="1" smtClean="0"/>
              <a:t>The</a:t>
            </a:r>
            <a:r>
              <a:rPr lang="hr-HR" sz="4000" dirty="0" smtClean="0"/>
              <a:t> </a:t>
            </a:r>
            <a:r>
              <a:rPr lang="hr-HR" sz="4000" dirty="0" err="1" smtClean="0"/>
              <a:t>structure</a:t>
            </a:r>
            <a:r>
              <a:rPr lang="hr-HR" sz="4000" dirty="0" smtClean="0"/>
              <a:t> </a:t>
            </a:r>
            <a:r>
              <a:rPr lang="hr-HR" sz="4000" dirty="0" err="1"/>
              <a:t>of</a:t>
            </a:r>
            <a:r>
              <a:rPr lang="hr-HR" sz="4000" dirty="0"/>
              <a:t> </a:t>
            </a:r>
            <a:r>
              <a:rPr lang="hr-HR" sz="4000" dirty="0" err="1" smtClean="0"/>
              <a:t>government’s</a:t>
            </a:r>
            <a:r>
              <a:rPr lang="hr-HR" sz="4000" dirty="0" smtClean="0"/>
              <a:t> </a:t>
            </a:r>
            <a:r>
              <a:rPr lang="hr-HR" sz="4000" dirty="0" err="1"/>
              <a:t>portfolio</a:t>
            </a:r>
            <a:endParaRPr lang="hr-HR" sz="4000" dirty="0"/>
          </a:p>
        </p:txBody>
      </p:sp>
      <p:sp>
        <p:nvSpPr>
          <p:cNvPr id="3" name="Content Placeholder 2"/>
          <p:cNvSpPr>
            <a:spLocks noGrp="1"/>
          </p:cNvSpPr>
          <p:nvPr>
            <p:ph idx="1"/>
          </p:nvPr>
        </p:nvSpPr>
        <p:spPr/>
        <p:txBody>
          <a:bodyPr>
            <a:normAutofit fontScale="92500" lnSpcReduction="20000"/>
          </a:bodyPr>
          <a:lstStyle/>
          <a:p>
            <a:pPr marL="361950" indent="-361950"/>
            <a:r>
              <a:rPr lang="en-US" sz="3000" dirty="0"/>
              <a:t>In 2013, the central government’s strategic part of the portfolio was divided into three categories:</a:t>
            </a:r>
          </a:p>
          <a:p>
            <a:pPr marL="361950" indent="-361950"/>
            <a:endParaRPr lang="en-US" sz="3000" dirty="0"/>
          </a:p>
          <a:p>
            <a:pPr marL="971550" lvl="1" indent="-514350">
              <a:buFont typeface="+mj-lt"/>
              <a:buAutoNum type="arabicParenR"/>
            </a:pPr>
            <a:r>
              <a:rPr lang="en-US" sz="2600" dirty="0" smtClean="0"/>
              <a:t>Enterprises </a:t>
            </a:r>
            <a:r>
              <a:rPr lang="en-US" sz="2600" dirty="0"/>
              <a:t>and other legal persons of strategic interest for the Republic of Croatia</a:t>
            </a:r>
          </a:p>
          <a:p>
            <a:pPr marL="971550" lvl="1" indent="-514350">
              <a:buFont typeface="+mj-lt"/>
              <a:buAutoNum type="arabicParenR"/>
            </a:pPr>
            <a:endParaRPr lang="en-US" sz="2600" dirty="0"/>
          </a:p>
          <a:p>
            <a:pPr marL="971550" lvl="1" indent="-514350">
              <a:buFont typeface="+mj-lt"/>
              <a:buAutoNum type="arabicParenR"/>
            </a:pPr>
            <a:r>
              <a:rPr lang="en-US" sz="2600" dirty="0" smtClean="0"/>
              <a:t>Enterprises </a:t>
            </a:r>
            <a:r>
              <a:rPr lang="en-US" sz="2600" dirty="0"/>
              <a:t>of special interest majority-owned by the Republic of Croatia</a:t>
            </a:r>
          </a:p>
          <a:p>
            <a:pPr marL="971550" lvl="1" indent="-514350">
              <a:buFont typeface="+mj-lt"/>
              <a:buAutoNum type="arabicParenR"/>
            </a:pPr>
            <a:endParaRPr lang="en-US" sz="2600" dirty="0"/>
          </a:p>
          <a:p>
            <a:pPr marL="971550" lvl="1" indent="-514350">
              <a:buFont typeface="+mj-lt"/>
              <a:buAutoNum type="arabicParenR"/>
            </a:pPr>
            <a:r>
              <a:rPr lang="en-US" sz="2600" dirty="0" smtClean="0"/>
              <a:t>Enterprises </a:t>
            </a:r>
            <a:r>
              <a:rPr lang="en-US" sz="2600" dirty="0"/>
              <a:t>of special interest less than 50% </a:t>
            </a:r>
            <a:r>
              <a:rPr lang="en-US" sz="2600" dirty="0" smtClean="0"/>
              <a:t>owned </a:t>
            </a:r>
            <a:r>
              <a:rPr lang="en-US" sz="2600" dirty="0"/>
              <a:t>by the Republic of Croatia, listed on the stock </a:t>
            </a:r>
            <a:r>
              <a:rPr lang="en-US" sz="2600" dirty="0" smtClean="0"/>
              <a:t>exchange</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73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a:bodyPr>
          <a:lstStyle/>
          <a:p>
            <a:r>
              <a:rPr lang="en-US" sz="4000" dirty="0"/>
              <a:t>The size and structure of </a:t>
            </a:r>
            <a:r>
              <a:rPr lang="en-US" sz="4000" dirty="0" smtClean="0"/>
              <a:t>government</a:t>
            </a:r>
            <a:r>
              <a:rPr lang="hr-HR" sz="4000" dirty="0" smtClean="0"/>
              <a:t>’s</a:t>
            </a:r>
            <a:r>
              <a:rPr lang="en-US" sz="4000" dirty="0" smtClean="0"/>
              <a:t> </a:t>
            </a:r>
            <a:r>
              <a:rPr lang="en-US" sz="4000" dirty="0"/>
              <a:t>portfolio</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81805"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January</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5" name="Table 4"/>
          <p:cNvGraphicFramePr>
            <a:graphicFrameLocks noGrp="1"/>
          </p:cNvGraphicFramePr>
          <p:nvPr>
            <p:extLst>
              <p:ext uri="{D42A27DB-BD31-4B8C-83A1-F6EECF244321}">
                <p14:modId xmlns:p14="http://schemas.microsoft.com/office/powerpoint/2010/main" val="1856759508"/>
              </p:ext>
            </p:extLst>
          </p:nvPr>
        </p:nvGraphicFramePr>
        <p:xfrm>
          <a:off x="817880" y="1690690"/>
          <a:ext cx="6587261" cy="4275396"/>
        </p:xfrm>
        <a:graphic>
          <a:graphicData uri="http://schemas.openxmlformats.org/drawingml/2006/table">
            <a:tbl>
              <a:tblPr firstRow="1" firstCol="1" bandRow="1"/>
              <a:tblGrid>
                <a:gridCol w="643661">
                  <a:extLst>
                    <a:ext uri="{9D8B030D-6E8A-4147-A177-3AD203B41FA5}">
                      <a16:colId xmlns:a16="http://schemas.microsoft.com/office/drawing/2014/main" val="2746377627"/>
                    </a:ext>
                  </a:extLst>
                </a:gridCol>
                <a:gridCol w="869429">
                  <a:extLst>
                    <a:ext uri="{9D8B030D-6E8A-4147-A177-3AD203B41FA5}">
                      <a16:colId xmlns:a16="http://schemas.microsoft.com/office/drawing/2014/main" val="3133760319"/>
                    </a:ext>
                  </a:extLst>
                </a:gridCol>
                <a:gridCol w="1101778">
                  <a:extLst>
                    <a:ext uri="{9D8B030D-6E8A-4147-A177-3AD203B41FA5}">
                      <a16:colId xmlns:a16="http://schemas.microsoft.com/office/drawing/2014/main" val="3948407463"/>
                    </a:ext>
                  </a:extLst>
                </a:gridCol>
                <a:gridCol w="1071796">
                  <a:extLst>
                    <a:ext uri="{9D8B030D-6E8A-4147-A177-3AD203B41FA5}">
                      <a16:colId xmlns:a16="http://schemas.microsoft.com/office/drawing/2014/main" val="3153454208"/>
                    </a:ext>
                  </a:extLst>
                </a:gridCol>
                <a:gridCol w="831954">
                  <a:extLst>
                    <a:ext uri="{9D8B030D-6E8A-4147-A177-3AD203B41FA5}">
                      <a16:colId xmlns:a16="http://schemas.microsoft.com/office/drawing/2014/main" val="3622788385"/>
                    </a:ext>
                  </a:extLst>
                </a:gridCol>
                <a:gridCol w="1071797">
                  <a:extLst>
                    <a:ext uri="{9D8B030D-6E8A-4147-A177-3AD203B41FA5}">
                      <a16:colId xmlns:a16="http://schemas.microsoft.com/office/drawing/2014/main" val="3211402709"/>
                    </a:ext>
                  </a:extLst>
                </a:gridCol>
                <a:gridCol w="996846">
                  <a:extLst>
                    <a:ext uri="{9D8B030D-6E8A-4147-A177-3AD203B41FA5}">
                      <a16:colId xmlns:a16="http://schemas.microsoft.com/office/drawing/2014/main" val="4195894050"/>
                    </a:ext>
                  </a:extLst>
                </a:gridCol>
              </a:tblGrid>
              <a:tr h="494762">
                <a:tc rowSpan="2">
                  <a:txBody>
                    <a:bodyPr/>
                    <a:lstStyle/>
                    <a:p>
                      <a:pPr marL="0" marR="0" algn="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Period</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Enterprise owned by </a:t>
                      </a:r>
                      <a:endParaRPr lang="hr-HR" sz="1000" b="1"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the state </a:t>
                      </a:r>
                      <a:endParaRPr lang="hr-HR" sz="1000" b="1"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and local self-government units</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State-owned enterprise</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000" b="1" dirty="0">
                          <a:solidFill>
                            <a:srgbClr val="004D76"/>
                          </a:solidFill>
                          <a:effectLst/>
                          <a:latin typeface="+mn-lt"/>
                          <a:ea typeface="Times New Roman" panose="02020603050405020304" pitchFamily="18" charset="0"/>
                          <a:cs typeface="Times New Roman" panose="02020603050405020304" pitchFamily="18" charset="0"/>
                        </a:rPr>
                        <a:t>Mixed enterprises –majority public capital</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000" b="1">
                          <a:solidFill>
                            <a:srgbClr val="004D76"/>
                          </a:solidFill>
                          <a:effectLst/>
                          <a:latin typeface="+mn-lt"/>
                          <a:ea typeface="Times New Roman" panose="02020603050405020304" pitchFamily="18" charset="0"/>
                          <a:cs typeface="Times New Roman" panose="02020603050405020304" pitchFamily="18" charset="0"/>
                        </a:rPr>
                        <a:t>Enterprises majority-owned by the state, total</a:t>
                      </a:r>
                      <a:endParaRPr lang="hr-HR" sz="10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000" b="1">
                          <a:solidFill>
                            <a:srgbClr val="004D76"/>
                          </a:solidFill>
                          <a:effectLst/>
                          <a:latin typeface="+mn-lt"/>
                          <a:ea typeface="Times New Roman" panose="02020603050405020304" pitchFamily="18" charset="0"/>
                          <a:cs typeface="Times New Roman" panose="02020603050405020304" pitchFamily="18" charset="0"/>
                        </a:rPr>
                        <a:t>Mixed enterprises –majority private capital</a:t>
                      </a:r>
                      <a:endParaRPr lang="hr-HR" sz="10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43213887"/>
                  </a:ext>
                </a:extLst>
              </a:tr>
              <a:tr h="1019611">
                <a:tc vMerge="1">
                  <a:txBody>
                    <a:bodyPr/>
                    <a:lstStyle/>
                    <a:p>
                      <a:endParaRPr lang="hr-HR"/>
                    </a:p>
                  </a:txBody>
                  <a:tcP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vMerge="1">
                  <a:txBody>
                    <a:bodyPr/>
                    <a:lstStyle/>
                    <a:p>
                      <a:endParaRPr lang="hr-HR"/>
                    </a:p>
                  </a:txBody>
                  <a:tcP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b="1" dirty="0" smtClean="0">
                          <a:solidFill>
                            <a:srgbClr val="004D76"/>
                          </a:solidFill>
                          <a:effectLst/>
                          <a:latin typeface="+mn-lt"/>
                          <a:ea typeface="Times New Roman" panose="02020603050405020304" pitchFamily="18" charset="0"/>
                          <a:cs typeface="Times New Roman" panose="02020603050405020304" pitchFamily="18" charset="0"/>
                        </a:rPr>
                        <a:t>Transformation </a:t>
                      </a:r>
                      <a:r>
                        <a:rPr lang="en-US" sz="1000" b="1" dirty="0">
                          <a:solidFill>
                            <a:srgbClr val="004D76"/>
                          </a:solidFill>
                          <a:effectLst/>
                          <a:latin typeface="+mn-lt"/>
                          <a:ea typeface="Times New Roman" panose="02020603050405020304" pitchFamily="18" charset="0"/>
                          <a:cs typeface="Times New Roman" panose="02020603050405020304" pitchFamily="18" charset="0"/>
                        </a:rPr>
                        <a:t>of ownership is ongoing </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b="1" dirty="0" smtClean="0">
                          <a:solidFill>
                            <a:srgbClr val="004D76"/>
                          </a:solidFill>
                          <a:effectLst/>
                          <a:latin typeface="+mn-lt"/>
                          <a:ea typeface="Times New Roman" panose="02020603050405020304" pitchFamily="18" charset="0"/>
                          <a:cs typeface="Times New Roman" panose="02020603050405020304" pitchFamily="18" charset="0"/>
                        </a:rPr>
                        <a:t>Transformation </a:t>
                      </a:r>
                      <a:r>
                        <a:rPr lang="en-US" sz="1000" b="1" dirty="0">
                          <a:solidFill>
                            <a:srgbClr val="004D76"/>
                          </a:solidFill>
                          <a:effectLst/>
                          <a:latin typeface="+mn-lt"/>
                          <a:ea typeface="Times New Roman" panose="02020603050405020304" pitchFamily="18" charset="0"/>
                          <a:cs typeface="Times New Roman" panose="02020603050405020304" pitchFamily="18" charset="0"/>
                        </a:rPr>
                        <a:t>of ownership is pending</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vMerge="1">
                  <a:txBody>
                    <a:bodyPr/>
                    <a:lstStyle/>
                    <a:p>
                      <a:endParaRPr lang="hr-HR"/>
                    </a:p>
                  </a:txBody>
                  <a:tcP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vMerge="1">
                  <a:txBody>
                    <a:bodyPr/>
                    <a:lstStyle/>
                    <a:p>
                      <a:endParaRPr lang="hr-HR"/>
                    </a:p>
                  </a:txBody>
                  <a:tcP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vMerge="1">
                  <a:txBody>
                    <a:bodyPr/>
                    <a:lstStyle/>
                    <a:p>
                      <a:endParaRPr lang="hr-HR"/>
                    </a:p>
                  </a:txBody>
                  <a:tcP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9108564"/>
                  </a:ext>
                </a:extLst>
              </a:tr>
              <a:tr h="494762">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 </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1</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a:t>
                      </a:r>
                      <a:endParaRPr lang="hr-HR"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a:t>
                      </a:r>
                      <a:endParaRPr lang="hr-HR"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a:t>
                      </a:r>
                      <a:endParaRPr lang="hr-HR"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1+2+3+4</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5</a:t>
                      </a:r>
                      <a:endParaRPr lang="hr-HR" sz="1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86690338"/>
                  </a:ext>
                </a:extLst>
              </a:tr>
              <a:tr h="494762">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2008</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638</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59</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81</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267</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1,045</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434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91750892"/>
                  </a:ext>
                </a:extLst>
              </a:tr>
              <a:tr h="494762">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2009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666</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45</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76</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272</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1,059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430</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47664556"/>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2010</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705</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46</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67</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242</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1,060</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439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08521994"/>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2011</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714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48</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219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1,050</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432</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57033916"/>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2012</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749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57</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199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1,074</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421</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7447977"/>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2013</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740</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63</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178</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1,005</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408</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763283599"/>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819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22</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43</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170</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1,054</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390</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71433483"/>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2015</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849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47</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144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1,064</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369</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66455042"/>
                  </a:ext>
                </a:extLst>
              </a:tr>
              <a:tr h="18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2016</a:t>
                      </a:r>
                      <a:endParaRPr lang="hr-HR" sz="11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925</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43</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42</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139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1,149</a:t>
                      </a:r>
                      <a:endParaRPr lang="hr-HR"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340</a:t>
                      </a:r>
                      <a:endParaRPr lang="hr-H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03563860"/>
                  </a:ext>
                </a:extLst>
              </a:tr>
            </a:tbl>
          </a:graphicData>
        </a:graphic>
      </p:graphicFrame>
      <p:sp>
        <p:nvSpPr>
          <p:cNvPr id="27" name="Text Box 452"/>
          <p:cNvSpPr txBox="1">
            <a:spLocks noChangeArrowheads="1"/>
          </p:cNvSpPr>
          <p:nvPr/>
        </p:nvSpPr>
        <p:spPr bwMode="auto">
          <a:xfrm>
            <a:off x="7471019" y="5179100"/>
            <a:ext cx="1367259" cy="7869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GB" sz="1000" dirty="0">
                <a:solidFill>
                  <a:srgbClr val="C00000"/>
                </a:solidFill>
                <a:effectLst/>
                <a:ea typeface="Calibri" panose="020F0502020204030204" pitchFamily="34" charset="0"/>
                <a:cs typeface="Times New Roman" panose="02020603050405020304" pitchFamily="18" charset="0"/>
              </a:rPr>
              <a:t>Source:</a:t>
            </a:r>
            <a:r>
              <a:rPr lang="en-GB" sz="1000" dirty="0">
                <a:solidFill>
                  <a:srgbClr val="004D76"/>
                </a:solidFill>
                <a:effectLst/>
                <a:ea typeface="Calibri" panose="020F0502020204030204" pitchFamily="34" charset="0"/>
                <a:cs typeface="Times New Roman" panose="02020603050405020304" pitchFamily="18" charset="0"/>
              </a:rPr>
              <a:t> </a:t>
            </a:r>
            <a:br>
              <a:rPr lang="en-GB" sz="1000" dirty="0">
                <a:solidFill>
                  <a:srgbClr val="004D76"/>
                </a:solidFill>
                <a:effectLst/>
                <a:ea typeface="Calibri" panose="020F0502020204030204" pitchFamily="34" charset="0"/>
                <a:cs typeface="Times New Roman" panose="02020603050405020304" pitchFamily="18" charset="0"/>
              </a:rPr>
            </a:br>
            <a:r>
              <a:rPr lang="en-US" sz="1000" dirty="0">
                <a:solidFill>
                  <a:srgbClr val="004D76"/>
                </a:solidFill>
                <a:ea typeface="Calibri" panose="020F0502020204030204" pitchFamily="34" charset="0"/>
                <a:cs typeface="Times New Roman" panose="02020603050405020304" pitchFamily="18" charset="0"/>
              </a:rPr>
              <a:t>Authors’ systematization according to </a:t>
            </a:r>
            <a:r>
              <a:rPr lang="en-US" sz="1000" dirty="0" err="1">
                <a:solidFill>
                  <a:srgbClr val="004D76"/>
                </a:solidFill>
                <a:ea typeface="Calibri" panose="020F0502020204030204" pitchFamily="34" charset="0"/>
                <a:cs typeface="Times New Roman" panose="02020603050405020304" pitchFamily="18" charset="0"/>
              </a:rPr>
              <a:t>Fina</a:t>
            </a:r>
            <a:r>
              <a:rPr lang="en-US" sz="1000" dirty="0">
                <a:solidFill>
                  <a:srgbClr val="004D76"/>
                </a:solidFill>
                <a:ea typeface="Calibri" panose="020F0502020204030204" pitchFamily="34" charset="0"/>
                <a:cs typeface="Times New Roman" panose="02020603050405020304" pitchFamily="18" charset="0"/>
              </a:rPr>
              <a:t> (2017)</a:t>
            </a:r>
            <a:endParaRPr lang="hr-HR"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59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fontScale="90000"/>
          </a:bodyPr>
          <a:lstStyle/>
          <a:p>
            <a:r>
              <a:rPr lang="en-US" sz="4000" dirty="0"/>
              <a:t>Gross operating results of enterprises of strategic interest pertaining to state portfolio, 2005 – 2016 (in HRK m)</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81805" cy="369332"/>
          </a:xfrm>
          <a:prstGeom prst="rect">
            <a:avLst/>
          </a:prstGeom>
        </p:spPr>
        <p:txBody>
          <a:bodyPr wrap="none">
            <a:spAutoFit/>
          </a:bodyPr>
          <a:lstStyle/>
          <a:p>
            <a:r>
              <a:rPr lang="en-US" sz="12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January</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5" name="Table 4"/>
          <p:cNvGraphicFramePr>
            <a:graphicFrameLocks noGrp="1"/>
          </p:cNvGraphicFramePr>
          <p:nvPr>
            <p:extLst>
              <p:ext uri="{D42A27DB-BD31-4B8C-83A1-F6EECF244321}">
                <p14:modId xmlns:p14="http://schemas.microsoft.com/office/powerpoint/2010/main" val="3291101025"/>
              </p:ext>
            </p:extLst>
          </p:nvPr>
        </p:nvGraphicFramePr>
        <p:xfrm>
          <a:off x="753579" y="2012559"/>
          <a:ext cx="7438546" cy="3260731"/>
        </p:xfrm>
        <a:graphic>
          <a:graphicData uri="http://schemas.openxmlformats.org/drawingml/2006/table">
            <a:tbl>
              <a:tblPr firstRow="1" firstCol="1" bandRow="1"/>
              <a:tblGrid>
                <a:gridCol w="575739">
                  <a:extLst>
                    <a:ext uri="{9D8B030D-6E8A-4147-A177-3AD203B41FA5}">
                      <a16:colId xmlns:a16="http://schemas.microsoft.com/office/drawing/2014/main" val="2746377627"/>
                    </a:ext>
                  </a:extLst>
                </a:gridCol>
                <a:gridCol w="807388">
                  <a:extLst>
                    <a:ext uri="{9D8B030D-6E8A-4147-A177-3AD203B41FA5}">
                      <a16:colId xmlns:a16="http://schemas.microsoft.com/office/drawing/2014/main" val="2058895148"/>
                    </a:ext>
                  </a:extLst>
                </a:gridCol>
                <a:gridCol w="925134">
                  <a:extLst>
                    <a:ext uri="{9D8B030D-6E8A-4147-A177-3AD203B41FA5}">
                      <a16:colId xmlns:a16="http://schemas.microsoft.com/office/drawing/2014/main" val="3133760319"/>
                    </a:ext>
                  </a:extLst>
                </a:gridCol>
                <a:gridCol w="1041544">
                  <a:extLst>
                    <a:ext uri="{9D8B030D-6E8A-4147-A177-3AD203B41FA5}">
                      <a16:colId xmlns:a16="http://schemas.microsoft.com/office/drawing/2014/main" val="3948407463"/>
                    </a:ext>
                  </a:extLst>
                </a:gridCol>
                <a:gridCol w="1052621">
                  <a:extLst>
                    <a:ext uri="{9D8B030D-6E8A-4147-A177-3AD203B41FA5}">
                      <a16:colId xmlns:a16="http://schemas.microsoft.com/office/drawing/2014/main" val="3153454208"/>
                    </a:ext>
                  </a:extLst>
                </a:gridCol>
                <a:gridCol w="1303597">
                  <a:extLst>
                    <a:ext uri="{9D8B030D-6E8A-4147-A177-3AD203B41FA5}">
                      <a16:colId xmlns:a16="http://schemas.microsoft.com/office/drawing/2014/main" val="3622788385"/>
                    </a:ext>
                  </a:extLst>
                </a:gridCol>
                <a:gridCol w="1009237">
                  <a:extLst>
                    <a:ext uri="{9D8B030D-6E8A-4147-A177-3AD203B41FA5}">
                      <a16:colId xmlns:a16="http://schemas.microsoft.com/office/drawing/2014/main" val="3211402709"/>
                    </a:ext>
                  </a:extLst>
                </a:gridCol>
                <a:gridCol w="723286">
                  <a:extLst>
                    <a:ext uri="{9D8B030D-6E8A-4147-A177-3AD203B41FA5}">
                      <a16:colId xmlns:a16="http://schemas.microsoft.com/office/drawing/2014/main" val="4195894050"/>
                    </a:ext>
                  </a:extLst>
                </a:gridCol>
              </a:tblGrid>
              <a:tr h="1247544">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 </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Number of companies</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Enterprises </a:t>
                      </a:r>
                      <a:r>
                        <a:rPr lang="en-US" sz="1000" b="1" dirty="0">
                          <a:solidFill>
                            <a:srgbClr val="004D76"/>
                          </a:solidFill>
                          <a:effectLst/>
                          <a:latin typeface="+mn-lt"/>
                          <a:ea typeface="Calibri" panose="020F0502020204030204" pitchFamily="34" charset="0"/>
                          <a:cs typeface="Times New Roman" panose="02020603050405020304" pitchFamily="18" charset="0"/>
                        </a:rPr>
                        <a:t>of strategic interest </a:t>
                      </a:r>
                      <a:r>
                        <a:rPr lang="en-US" sz="1000" dirty="0">
                          <a:solidFill>
                            <a:srgbClr val="004D76"/>
                          </a:solidFill>
                          <a:effectLst/>
                          <a:latin typeface="+mn-lt"/>
                          <a:ea typeface="Calibri" panose="020F0502020204030204" pitchFamily="34" charset="0"/>
                          <a:cs typeface="Times New Roman" panose="02020603050405020304" pitchFamily="18" charset="0"/>
                        </a:rPr>
                        <a:t>for </a:t>
                      </a:r>
                      <a:endParaRPr lang="hr-HR"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the Republic </a:t>
                      </a:r>
                      <a:endParaRPr lang="hr-HR"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of Croatia</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Enterprises </a:t>
                      </a:r>
                      <a:endParaRPr lang="hr-HR"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of special interest </a:t>
                      </a:r>
                      <a:r>
                        <a:rPr lang="en-US" sz="1000" b="1" dirty="0">
                          <a:solidFill>
                            <a:srgbClr val="004D76"/>
                          </a:solidFill>
                          <a:effectLst/>
                          <a:latin typeface="+mn-lt"/>
                          <a:ea typeface="Calibri" panose="020F0502020204030204" pitchFamily="34" charset="0"/>
                          <a:cs typeface="Times New Roman" panose="02020603050405020304" pitchFamily="18" charset="0"/>
                        </a:rPr>
                        <a:t>majority-owned</a:t>
                      </a:r>
                      <a:r>
                        <a:rPr lang="en-US" sz="1000" dirty="0">
                          <a:solidFill>
                            <a:srgbClr val="004D76"/>
                          </a:solidFill>
                          <a:effectLst/>
                          <a:latin typeface="+mn-lt"/>
                          <a:ea typeface="Calibri" panose="020F0502020204030204" pitchFamily="34" charset="0"/>
                          <a:cs typeface="Times New Roman" panose="02020603050405020304" pitchFamily="18" charset="0"/>
                        </a:rPr>
                        <a:t> </a:t>
                      </a:r>
                      <a:endParaRPr lang="hr-HR"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by the Republic of Croatia </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Enterprises of special interest </a:t>
                      </a:r>
                      <a:r>
                        <a:rPr lang="en-US" sz="1000" b="1" dirty="0">
                          <a:solidFill>
                            <a:srgbClr val="004D76"/>
                          </a:solidFill>
                          <a:effectLst/>
                          <a:latin typeface="+mn-lt"/>
                          <a:ea typeface="Calibri" panose="020F0502020204030204" pitchFamily="34" charset="0"/>
                          <a:cs typeface="Times New Roman" panose="02020603050405020304" pitchFamily="18" charset="0"/>
                        </a:rPr>
                        <a:t>less than 50% of which is owned by the Republic </a:t>
                      </a:r>
                      <a:endParaRPr lang="hr-HR" sz="1000" b="1"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b="1" dirty="0">
                          <a:solidFill>
                            <a:srgbClr val="004D76"/>
                          </a:solidFill>
                          <a:effectLst/>
                          <a:latin typeface="+mn-lt"/>
                          <a:ea typeface="Calibri" panose="020F0502020204030204" pitchFamily="34" charset="0"/>
                          <a:cs typeface="Times New Roman" panose="02020603050405020304" pitchFamily="18" charset="0"/>
                        </a:rPr>
                        <a:t>of Croatia </a:t>
                      </a:r>
                      <a:endParaRPr lang="hr-HR"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Total profit/</a:t>
                      </a:r>
                      <a:endParaRPr lang="hr-HR"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loss of enterprises of strategic interest in the portfolio</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Total share capital</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Modified</a:t>
                      </a:r>
                      <a:endParaRPr lang="hr-HR" sz="10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ROE (%)</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43213887"/>
                  </a:ext>
                </a:extLst>
              </a:tr>
              <a:tr h="200758">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2005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T w="12700" cap="flat" cmpd="sng" algn="ctr">
                      <a:solidFill>
                        <a:srgbClr val="004D76"/>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1,811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39,122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4.63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9108564"/>
                  </a:ext>
                </a:extLst>
              </a:tr>
              <a:tr h="181749">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2006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1,619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39,122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4.14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62481095"/>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2007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1,661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128,288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1.29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86690338"/>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2008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-265</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119,288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-0.22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91750892"/>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2009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69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-3,260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145,058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-2.25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47664556"/>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63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2,258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143,323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1.58</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08521994"/>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-171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399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2,755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2,983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49,015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6.09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57033916"/>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-656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-519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1,089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-86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49,015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-0.18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7447977"/>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1,068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-314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-2,194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-1,440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49,015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-2.94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763283599"/>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3,804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-1,065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-2,491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49,015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0.51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71433483"/>
                  </a:ext>
                </a:extLst>
              </a:tr>
              <a:tr h="162517">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2015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2,947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421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-1,224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2,144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50,785</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4.22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66455042"/>
                  </a:ext>
                </a:extLst>
              </a:tr>
              <a:tr h="162517">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2016*</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4,426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294</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967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5,687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a:solidFill>
                            <a:srgbClr val="004D76"/>
                          </a:solidFill>
                          <a:effectLst/>
                          <a:latin typeface="+mn-lt"/>
                          <a:ea typeface="Calibri" panose="020F0502020204030204" pitchFamily="34" charset="0"/>
                          <a:cs typeface="Times New Roman" panose="02020603050405020304" pitchFamily="18" charset="0"/>
                        </a:rPr>
                        <a:t>50,785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0" dirty="0">
                          <a:solidFill>
                            <a:srgbClr val="004D76"/>
                          </a:solidFill>
                          <a:effectLst/>
                          <a:latin typeface="+mn-lt"/>
                          <a:ea typeface="Calibri" panose="020F0502020204030204" pitchFamily="34" charset="0"/>
                          <a:cs typeface="Times New Roman" panose="02020603050405020304" pitchFamily="18" charset="0"/>
                        </a:rPr>
                        <a:t>11.20</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03563860"/>
                  </a:ext>
                </a:extLst>
              </a:tr>
            </a:tbl>
          </a:graphicData>
        </a:graphic>
      </p:graphicFrame>
      <p:sp>
        <p:nvSpPr>
          <p:cNvPr id="3" name="Rectangle 2"/>
          <p:cNvSpPr/>
          <p:nvPr/>
        </p:nvSpPr>
        <p:spPr>
          <a:xfrm>
            <a:off x="678815" y="5340959"/>
            <a:ext cx="7048616" cy="861774"/>
          </a:xfrm>
          <a:prstGeom prst="rect">
            <a:avLst/>
          </a:prstGeom>
        </p:spPr>
        <p:txBody>
          <a:bodyPr wrap="square">
            <a:spAutoFit/>
          </a:bodyPr>
          <a:lstStyle/>
          <a:p>
            <a:r>
              <a:rPr lang="hr-HR" sz="1000" i="1" dirty="0">
                <a:solidFill>
                  <a:srgbClr val="004D76"/>
                </a:solidFill>
              </a:rPr>
              <a:t>* A </a:t>
            </a:r>
            <a:r>
              <a:rPr lang="hr-HR" sz="1000" i="1" dirty="0" err="1">
                <a:solidFill>
                  <a:srgbClr val="004D76"/>
                </a:solidFill>
              </a:rPr>
              <a:t>report</a:t>
            </a:r>
            <a:r>
              <a:rPr lang="hr-HR" sz="1000" i="1" dirty="0">
                <a:solidFill>
                  <a:srgbClr val="004D76"/>
                </a:solidFill>
              </a:rPr>
              <a:t> on </a:t>
            </a:r>
            <a:r>
              <a:rPr lang="hr-HR" sz="1000" i="1" dirty="0" err="1">
                <a:solidFill>
                  <a:srgbClr val="004D76"/>
                </a:solidFill>
              </a:rPr>
              <a:t>the</a:t>
            </a:r>
            <a:r>
              <a:rPr lang="hr-HR" sz="1000" i="1" dirty="0">
                <a:solidFill>
                  <a:srgbClr val="004D76"/>
                </a:solidFill>
              </a:rPr>
              <a:t> </a:t>
            </a:r>
            <a:r>
              <a:rPr lang="hr-HR" sz="1000" i="1" dirty="0" err="1">
                <a:solidFill>
                  <a:srgbClr val="004D76"/>
                </a:solidFill>
              </a:rPr>
              <a:t>operating</a:t>
            </a:r>
            <a:r>
              <a:rPr lang="hr-HR" sz="1000" i="1" dirty="0">
                <a:solidFill>
                  <a:srgbClr val="004D76"/>
                </a:solidFill>
              </a:rPr>
              <a:t> </a:t>
            </a:r>
            <a:r>
              <a:rPr lang="hr-HR" sz="1000" i="1" dirty="0" err="1">
                <a:solidFill>
                  <a:srgbClr val="004D76"/>
                </a:solidFill>
              </a:rPr>
              <a:t>results</a:t>
            </a:r>
            <a:r>
              <a:rPr lang="hr-HR" sz="1000" i="1" dirty="0">
                <a:solidFill>
                  <a:srgbClr val="004D76"/>
                </a:solidFill>
              </a:rPr>
              <a:t> of </a:t>
            </a:r>
            <a:r>
              <a:rPr lang="hr-HR" sz="1000" i="1" dirty="0" err="1">
                <a:solidFill>
                  <a:srgbClr val="004D76"/>
                </a:solidFill>
              </a:rPr>
              <a:t>enterprises</a:t>
            </a:r>
            <a:r>
              <a:rPr lang="hr-HR" sz="1000" i="1" dirty="0">
                <a:solidFill>
                  <a:srgbClr val="004D76"/>
                </a:solidFill>
              </a:rPr>
              <a:t> </a:t>
            </a:r>
            <a:r>
              <a:rPr lang="hr-HR" sz="1000" i="1" dirty="0" err="1">
                <a:solidFill>
                  <a:srgbClr val="004D76"/>
                </a:solidFill>
              </a:rPr>
              <a:t>pertaining</a:t>
            </a:r>
            <a:r>
              <a:rPr lang="hr-HR" sz="1000" i="1" dirty="0">
                <a:solidFill>
                  <a:srgbClr val="004D76"/>
                </a:solidFill>
              </a:rPr>
              <a:t> to </a:t>
            </a:r>
            <a:r>
              <a:rPr lang="hr-HR" sz="1000" i="1" dirty="0" err="1">
                <a:solidFill>
                  <a:srgbClr val="004D76"/>
                </a:solidFill>
              </a:rPr>
              <a:t>state</a:t>
            </a:r>
            <a:r>
              <a:rPr lang="hr-HR" sz="1000" i="1" dirty="0">
                <a:solidFill>
                  <a:srgbClr val="004D76"/>
                </a:solidFill>
              </a:rPr>
              <a:t> </a:t>
            </a:r>
            <a:r>
              <a:rPr lang="hr-HR" sz="1000" i="1" dirty="0" err="1">
                <a:solidFill>
                  <a:srgbClr val="004D76"/>
                </a:solidFill>
              </a:rPr>
              <a:t>portfolio</a:t>
            </a:r>
            <a:r>
              <a:rPr lang="hr-HR" sz="1000" i="1" dirty="0">
                <a:solidFill>
                  <a:srgbClr val="004D76"/>
                </a:solidFill>
              </a:rPr>
              <a:t> </a:t>
            </a:r>
            <a:r>
              <a:rPr lang="hr-HR" sz="1000" i="1" dirty="0" err="1">
                <a:solidFill>
                  <a:srgbClr val="004D76"/>
                </a:solidFill>
              </a:rPr>
              <a:t>has</a:t>
            </a:r>
            <a:r>
              <a:rPr lang="hr-HR" sz="1000" i="1" dirty="0">
                <a:solidFill>
                  <a:srgbClr val="004D76"/>
                </a:solidFill>
              </a:rPr>
              <a:t> </a:t>
            </a:r>
            <a:r>
              <a:rPr lang="hr-HR" sz="1000" i="1" dirty="0" err="1">
                <a:solidFill>
                  <a:srgbClr val="004D76"/>
                </a:solidFill>
              </a:rPr>
              <a:t>not</a:t>
            </a:r>
            <a:r>
              <a:rPr lang="hr-HR" sz="1000" i="1" dirty="0">
                <a:solidFill>
                  <a:srgbClr val="004D76"/>
                </a:solidFill>
              </a:rPr>
              <a:t> </a:t>
            </a:r>
            <a:r>
              <a:rPr lang="hr-HR" sz="1000" i="1" dirty="0" err="1">
                <a:solidFill>
                  <a:srgbClr val="004D76"/>
                </a:solidFill>
              </a:rPr>
              <a:t>been</a:t>
            </a:r>
            <a:r>
              <a:rPr lang="hr-HR" sz="1000" i="1" dirty="0">
                <a:solidFill>
                  <a:srgbClr val="004D76"/>
                </a:solidFill>
              </a:rPr>
              <a:t> </a:t>
            </a:r>
            <a:r>
              <a:rPr lang="hr-HR" sz="1000" i="1" dirty="0" err="1">
                <a:solidFill>
                  <a:srgbClr val="004D76"/>
                </a:solidFill>
              </a:rPr>
              <a:t>made</a:t>
            </a:r>
            <a:r>
              <a:rPr lang="hr-HR" sz="1000" i="1" dirty="0">
                <a:solidFill>
                  <a:srgbClr val="004D76"/>
                </a:solidFill>
              </a:rPr>
              <a:t> </a:t>
            </a:r>
            <a:r>
              <a:rPr lang="hr-HR" sz="1000" i="1" dirty="0" err="1">
                <a:solidFill>
                  <a:srgbClr val="004D76"/>
                </a:solidFill>
              </a:rPr>
              <a:t>public</a:t>
            </a:r>
            <a:r>
              <a:rPr lang="hr-HR" sz="1000" i="1" dirty="0">
                <a:solidFill>
                  <a:srgbClr val="004D76"/>
                </a:solidFill>
              </a:rPr>
              <a:t> </a:t>
            </a:r>
            <a:r>
              <a:rPr lang="hr-HR" sz="1000" i="1" dirty="0" err="1">
                <a:solidFill>
                  <a:srgbClr val="004D76"/>
                </a:solidFill>
              </a:rPr>
              <a:t>in</a:t>
            </a:r>
            <a:r>
              <a:rPr lang="hr-HR" sz="1000" i="1" dirty="0">
                <a:solidFill>
                  <a:srgbClr val="004D76"/>
                </a:solidFill>
              </a:rPr>
              <a:t> 2016; </a:t>
            </a:r>
            <a:r>
              <a:rPr lang="hr-HR" sz="1000" i="1" dirty="0" err="1">
                <a:solidFill>
                  <a:srgbClr val="004D76"/>
                </a:solidFill>
              </a:rPr>
              <a:t>the</a:t>
            </a:r>
            <a:r>
              <a:rPr lang="hr-HR" sz="1000" i="1" dirty="0">
                <a:solidFill>
                  <a:srgbClr val="004D76"/>
                </a:solidFill>
              </a:rPr>
              <a:t> </a:t>
            </a:r>
            <a:r>
              <a:rPr lang="hr-HR" sz="1000" i="1" dirty="0" err="1">
                <a:solidFill>
                  <a:srgbClr val="004D76"/>
                </a:solidFill>
              </a:rPr>
              <a:t>authors</a:t>
            </a:r>
            <a:r>
              <a:rPr lang="hr-HR" sz="1000" i="1" dirty="0">
                <a:solidFill>
                  <a:srgbClr val="004D76"/>
                </a:solidFill>
              </a:rPr>
              <a:t> </a:t>
            </a:r>
            <a:r>
              <a:rPr lang="hr-HR" sz="1000" i="1" dirty="0" err="1">
                <a:solidFill>
                  <a:srgbClr val="004D76"/>
                </a:solidFill>
              </a:rPr>
              <a:t>have</a:t>
            </a:r>
            <a:r>
              <a:rPr lang="hr-HR" sz="1000" i="1" dirty="0">
                <a:solidFill>
                  <a:srgbClr val="004D76"/>
                </a:solidFill>
              </a:rPr>
              <a:t> </a:t>
            </a:r>
            <a:r>
              <a:rPr lang="hr-HR" sz="1000" i="1" dirty="0" err="1">
                <a:solidFill>
                  <a:srgbClr val="004D76"/>
                </a:solidFill>
              </a:rPr>
              <a:t>thus</a:t>
            </a:r>
            <a:r>
              <a:rPr lang="hr-HR" sz="1000" i="1" dirty="0">
                <a:solidFill>
                  <a:srgbClr val="004D76"/>
                </a:solidFill>
              </a:rPr>
              <a:t> </a:t>
            </a:r>
            <a:r>
              <a:rPr lang="hr-HR" sz="1000" i="1" dirty="0" err="1">
                <a:solidFill>
                  <a:srgbClr val="004D76"/>
                </a:solidFill>
              </a:rPr>
              <a:t>systemized</a:t>
            </a:r>
            <a:r>
              <a:rPr lang="hr-HR" sz="1000" i="1" dirty="0">
                <a:solidFill>
                  <a:srgbClr val="004D76"/>
                </a:solidFill>
              </a:rPr>
              <a:t> </a:t>
            </a:r>
            <a:r>
              <a:rPr lang="hr-HR" sz="1000" i="1" dirty="0" err="1">
                <a:solidFill>
                  <a:srgbClr val="004D76"/>
                </a:solidFill>
              </a:rPr>
              <a:t>the</a:t>
            </a:r>
            <a:r>
              <a:rPr lang="hr-HR" sz="1000" i="1" dirty="0">
                <a:solidFill>
                  <a:srgbClr val="004D76"/>
                </a:solidFill>
              </a:rPr>
              <a:t> </a:t>
            </a:r>
            <a:r>
              <a:rPr lang="hr-HR" sz="1000" i="1" dirty="0" err="1">
                <a:solidFill>
                  <a:srgbClr val="004D76"/>
                </a:solidFill>
              </a:rPr>
              <a:t>operating</a:t>
            </a:r>
            <a:r>
              <a:rPr lang="hr-HR" sz="1000" i="1" dirty="0">
                <a:solidFill>
                  <a:srgbClr val="004D76"/>
                </a:solidFill>
              </a:rPr>
              <a:t> </a:t>
            </a:r>
            <a:r>
              <a:rPr lang="hr-HR" sz="1000" i="1" dirty="0" err="1">
                <a:solidFill>
                  <a:srgbClr val="004D76"/>
                </a:solidFill>
              </a:rPr>
              <a:t>results</a:t>
            </a:r>
            <a:r>
              <a:rPr lang="hr-HR" sz="1000" i="1" dirty="0">
                <a:solidFill>
                  <a:srgbClr val="004D76"/>
                </a:solidFill>
              </a:rPr>
              <a:t> of </a:t>
            </a:r>
            <a:r>
              <a:rPr lang="hr-HR" sz="1000" i="1" dirty="0" err="1">
                <a:solidFill>
                  <a:srgbClr val="004D76"/>
                </a:solidFill>
              </a:rPr>
              <a:t>publicly-owned</a:t>
            </a:r>
            <a:r>
              <a:rPr lang="hr-HR" sz="1000" i="1" dirty="0">
                <a:solidFill>
                  <a:srgbClr val="004D76"/>
                </a:solidFill>
              </a:rPr>
              <a:t> </a:t>
            </a:r>
            <a:r>
              <a:rPr lang="hr-HR" sz="1000" i="1" dirty="0" err="1">
                <a:solidFill>
                  <a:srgbClr val="004D76"/>
                </a:solidFill>
              </a:rPr>
              <a:t>enterprises</a:t>
            </a:r>
            <a:r>
              <a:rPr lang="hr-HR" sz="1000" i="1" dirty="0">
                <a:solidFill>
                  <a:srgbClr val="004D76"/>
                </a:solidFill>
              </a:rPr>
              <a:t> </a:t>
            </a:r>
            <a:r>
              <a:rPr lang="hr-HR" sz="1000" i="1" dirty="0" err="1">
                <a:solidFill>
                  <a:srgbClr val="004D76"/>
                </a:solidFill>
              </a:rPr>
              <a:t>marked</a:t>
            </a:r>
            <a:r>
              <a:rPr lang="hr-HR" sz="1000" i="1" dirty="0">
                <a:solidFill>
                  <a:srgbClr val="004D76"/>
                </a:solidFill>
              </a:rPr>
              <a:t> as </a:t>
            </a:r>
            <a:r>
              <a:rPr lang="hr-HR" sz="1000" i="1" dirty="0" err="1">
                <a:solidFill>
                  <a:srgbClr val="004D76"/>
                </a:solidFill>
              </a:rPr>
              <a:t>enterprises</a:t>
            </a:r>
            <a:r>
              <a:rPr lang="hr-HR" sz="1000" i="1" dirty="0">
                <a:solidFill>
                  <a:srgbClr val="004D76"/>
                </a:solidFill>
              </a:rPr>
              <a:t> of </a:t>
            </a:r>
            <a:r>
              <a:rPr lang="hr-HR" sz="1000" i="1" dirty="0" err="1">
                <a:solidFill>
                  <a:srgbClr val="004D76"/>
                </a:solidFill>
              </a:rPr>
              <a:t>strategic</a:t>
            </a:r>
            <a:r>
              <a:rPr lang="hr-HR" sz="1000" i="1" dirty="0">
                <a:solidFill>
                  <a:srgbClr val="004D76"/>
                </a:solidFill>
              </a:rPr>
              <a:t> </a:t>
            </a:r>
            <a:r>
              <a:rPr lang="hr-HR" sz="1000" i="1" dirty="0" err="1">
                <a:solidFill>
                  <a:srgbClr val="004D76"/>
                </a:solidFill>
              </a:rPr>
              <a:t>interest</a:t>
            </a:r>
            <a:r>
              <a:rPr lang="hr-HR" sz="1000" i="1" dirty="0">
                <a:solidFill>
                  <a:srgbClr val="004D76"/>
                </a:solidFill>
              </a:rPr>
              <a:t> </a:t>
            </a:r>
            <a:r>
              <a:rPr lang="hr-HR" sz="1000" i="1" dirty="0" err="1">
                <a:solidFill>
                  <a:srgbClr val="004D76"/>
                </a:solidFill>
              </a:rPr>
              <a:t>in</a:t>
            </a:r>
            <a:r>
              <a:rPr lang="hr-HR" sz="1000" i="1" dirty="0">
                <a:solidFill>
                  <a:srgbClr val="004D76"/>
                </a:solidFill>
              </a:rPr>
              <a:t> 2015. Vukovar </a:t>
            </a:r>
            <a:r>
              <a:rPr lang="hr-HR" sz="1000" i="1" dirty="0" smtClean="0">
                <a:solidFill>
                  <a:srgbClr val="004D76"/>
                </a:solidFill>
              </a:rPr>
              <a:t>Port </a:t>
            </a:r>
            <a:r>
              <a:rPr lang="hr-HR" sz="1000" i="1" dirty="0" err="1">
                <a:solidFill>
                  <a:srgbClr val="004D76"/>
                </a:solidFill>
              </a:rPr>
              <a:t>has</a:t>
            </a:r>
            <a:r>
              <a:rPr lang="hr-HR" sz="1000" i="1" dirty="0">
                <a:solidFill>
                  <a:srgbClr val="004D76"/>
                </a:solidFill>
              </a:rPr>
              <a:t> </a:t>
            </a:r>
            <a:r>
              <a:rPr lang="hr-HR" sz="1000" i="1" dirty="0" err="1">
                <a:solidFill>
                  <a:srgbClr val="004D76"/>
                </a:solidFill>
              </a:rPr>
              <a:t>not</a:t>
            </a:r>
            <a:r>
              <a:rPr lang="hr-HR" sz="1000" i="1" dirty="0">
                <a:solidFill>
                  <a:srgbClr val="004D76"/>
                </a:solidFill>
              </a:rPr>
              <a:t> </a:t>
            </a:r>
            <a:r>
              <a:rPr lang="hr-HR" sz="1000" i="1" dirty="0" err="1">
                <a:solidFill>
                  <a:srgbClr val="004D76"/>
                </a:solidFill>
              </a:rPr>
              <a:t>made</a:t>
            </a:r>
            <a:r>
              <a:rPr lang="hr-HR" sz="1000" i="1" dirty="0">
                <a:solidFill>
                  <a:srgbClr val="004D76"/>
                </a:solidFill>
              </a:rPr>
              <a:t> </a:t>
            </a:r>
            <a:r>
              <a:rPr lang="hr-HR" sz="1000" i="1" dirty="0" err="1">
                <a:solidFill>
                  <a:srgbClr val="004D76"/>
                </a:solidFill>
              </a:rPr>
              <a:t>public</a:t>
            </a:r>
            <a:r>
              <a:rPr lang="hr-HR" sz="1000" i="1" dirty="0">
                <a:solidFill>
                  <a:srgbClr val="004D76"/>
                </a:solidFill>
              </a:rPr>
              <a:t> </a:t>
            </a:r>
            <a:r>
              <a:rPr lang="hr-HR" sz="1000" i="1" dirty="0" err="1">
                <a:solidFill>
                  <a:srgbClr val="004D76"/>
                </a:solidFill>
              </a:rPr>
              <a:t>its</a:t>
            </a:r>
            <a:r>
              <a:rPr lang="hr-HR" sz="1000" i="1" dirty="0">
                <a:solidFill>
                  <a:srgbClr val="004D76"/>
                </a:solidFill>
              </a:rPr>
              <a:t> </a:t>
            </a:r>
            <a:r>
              <a:rPr lang="hr-HR" sz="1000" i="1" dirty="0" err="1">
                <a:solidFill>
                  <a:srgbClr val="004D76"/>
                </a:solidFill>
              </a:rPr>
              <a:t>operating</a:t>
            </a:r>
            <a:r>
              <a:rPr lang="hr-HR" sz="1000" i="1" dirty="0">
                <a:solidFill>
                  <a:srgbClr val="004D76"/>
                </a:solidFill>
              </a:rPr>
              <a:t> </a:t>
            </a:r>
            <a:r>
              <a:rPr lang="hr-HR" sz="1000" i="1" dirty="0" err="1">
                <a:solidFill>
                  <a:srgbClr val="004D76"/>
                </a:solidFill>
              </a:rPr>
              <a:t>results</a:t>
            </a:r>
            <a:r>
              <a:rPr lang="hr-HR" sz="1000" i="1" dirty="0">
                <a:solidFill>
                  <a:srgbClr val="004D76"/>
                </a:solidFill>
              </a:rPr>
              <a:t> for 2016 </a:t>
            </a:r>
            <a:r>
              <a:rPr lang="hr-HR" sz="1000" i="1" dirty="0" err="1">
                <a:solidFill>
                  <a:srgbClr val="004D76"/>
                </a:solidFill>
              </a:rPr>
              <a:t>and</a:t>
            </a:r>
            <a:r>
              <a:rPr lang="hr-HR" sz="1000" i="1" dirty="0">
                <a:solidFill>
                  <a:srgbClr val="004D76"/>
                </a:solidFill>
              </a:rPr>
              <a:t> </a:t>
            </a:r>
            <a:r>
              <a:rPr lang="hr-HR" sz="1000" i="1" dirty="0" err="1">
                <a:solidFill>
                  <a:srgbClr val="004D76"/>
                </a:solidFill>
              </a:rPr>
              <a:t>was</a:t>
            </a:r>
            <a:r>
              <a:rPr lang="hr-HR" sz="1000" i="1" dirty="0">
                <a:solidFill>
                  <a:srgbClr val="004D76"/>
                </a:solidFill>
              </a:rPr>
              <a:t> </a:t>
            </a:r>
            <a:r>
              <a:rPr lang="hr-HR" sz="1000" i="1" dirty="0" err="1">
                <a:solidFill>
                  <a:srgbClr val="004D76"/>
                </a:solidFill>
              </a:rPr>
              <a:t>thus</a:t>
            </a:r>
            <a:r>
              <a:rPr lang="hr-HR" sz="1000" i="1" dirty="0">
                <a:solidFill>
                  <a:srgbClr val="004D76"/>
                </a:solidFill>
              </a:rPr>
              <a:t> </a:t>
            </a:r>
            <a:r>
              <a:rPr lang="hr-HR" sz="1000" i="1" dirty="0" err="1">
                <a:solidFill>
                  <a:srgbClr val="004D76"/>
                </a:solidFill>
              </a:rPr>
              <a:t>exempt</a:t>
            </a:r>
            <a:r>
              <a:rPr lang="hr-HR" sz="1000" i="1" dirty="0">
                <a:solidFill>
                  <a:srgbClr val="004D76"/>
                </a:solidFill>
              </a:rPr>
              <a:t> </a:t>
            </a:r>
            <a:r>
              <a:rPr lang="hr-HR" sz="1000" i="1" dirty="0" err="1">
                <a:solidFill>
                  <a:srgbClr val="004D76"/>
                </a:solidFill>
              </a:rPr>
              <a:t>from</a:t>
            </a:r>
            <a:r>
              <a:rPr lang="hr-HR" sz="1000" i="1" dirty="0">
                <a:solidFill>
                  <a:srgbClr val="004D76"/>
                </a:solidFill>
              </a:rPr>
              <a:t> </a:t>
            </a:r>
            <a:r>
              <a:rPr lang="hr-HR" sz="1000" i="1" dirty="0" err="1">
                <a:solidFill>
                  <a:srgbClr val="004D76"/>
                </a:solidFill>
              </a:rPr>
              <a:t>the</a:t>
            </a:r>
            <a:r>
              <a:rPr lang="hr-HR" sz="1000" i="1" dirty="0">
                <a:solidFill>
                  <a:srgbClr val="004D76"/>
                </a:solidFill>
              </a:rPr>
              <a:t> </a:t>
            </a:r>
            <a:r>
              <a:rPr lang="hr-HR" sz="1000" i="1" dirty="0" err="1">
                <a:solidFill>
                  <a:srgbClr val="004D76"/>
                </a:solidFill>
              </a:rPr>
              <a:t>analysis</a:t>
            </a:r>
            <a:r>
              <a:rPr lang="hr-HR" sz="1000" i="1" dirty="0">
                <a:solidFill>
                  <a:srgbClr val="004D76"/>
                </a:solidFill>
              </a:rPr>
              <a:t>.</a:t>
            </a:r>
          </a:p>
          <a:p>
            <a:r>
              <a:rPr lang="hr-HR" sz="1000" i="1" dirty="0" err="1">
                <a:solidFill>
                  <a:srgbClr val="C00000"/>
                </a:solidFill>
              </a:rPr>
              <a:t>Source</a:t>
            </a:r>
            <a:r>
              <a:rPr lang="hr-HR" sz="1000" i="1" dirty="0">
                <a:solidFill>
                  <a:srgbClr val="C00000"/>
                </a:solidFill>
              </a:rPr>
              <a:t>:</a:t>
            </a:r>
            <a:r>
              <a:rPr lang="hr-HR" sz="1000" i="1" dirty="0">
                <a:solidFill>
                  <a:srgbClr val="004D76"/>
                </a:solidFill>
              </a:rPr>
              <a:t> </a:t>
            </a:r>
            <a:r>
              <a:rPr lang="hr-HR" sz="1000" i="1" dirty="0" err="1">
                <a:solidFill>
                  <a:srgbClr val="004D76"/>
                </a:solidFill>
              </a:rPr>
              <a:t>Authors</a:t>
            </a:r>
            <a:r>
              <a:rPr lang="hr-HR" sz="1000" i="1" dirty="0">
                <a:solidFill>
                  <a:srgbClr val="004D76"/>
                </a:solidFill>
              </a:rPr>
              <a:t>’ </a:t>
            </a:r>
            <a:r>
              <a:rPr lang="hr-HR" sz="1000" i="1" dirty="0" err="1">
                <a:solidFill>
                  <a:srgbClr val="004D76"/>
                </a:solidFill>
              </a:rPr>
              <a:t>systematization</a:t>
            </a:r>
            <a:r>
              <a:rPr lang="hr-HR" sz="1000" i="1" dirty="0">
                <a:solidFill>
                  <a:srgbClr val="004D76"/>
                </a:solidFill>
              </a:rPr>
              <a:t> </a:t>
            </a:r>
            <a:r>
              <a:rPr lang="hr-HR" sz="1000" i="1" dirty="0" err="1">
                <a:solidFill>
                  <a:srgbClr val="004D76"/>
                </a:solidFill>
              </a:rPr>
              <a:t>based</a:t>
            </a:r>
            <a:r>
              <a:rPr lang="hr-HR" sz="1000" i="1" dirty="0">
                <a:solidFill>
                  <a:srgbClr val="004D76"/>
                </a:solidFill>
              </a:rPr>
              <a:t> on </a:t>
            </a:r>
            <a:r>
              <a:rPr lang="hr-HR" sz="1000" i="1" dirty="0" err="1">
                <a:solidFill>
                  <a:srgbClr val="004D76"/>
                </a:solidFill>
              </a:rPr>
              <a:t>Ministry</a:t>
            </a:r>
            <a:r>
              <a:rPr lang="hr-HR" sz="1000" i="1" dirty="0">
                <a:solidFill>
                  <a:srgbClr val="004D76"/>
                </a:solidFill>
              </a:rPr>
              <a:t> of State </a:t>
            </a:r>
            <a:r>
              <a:rPr lang="hr-HR" sz="1000" i="1" dirty="0" err="1">
                <a:solidFill>
                  <a:srgbClr val="004D76"/>
                </a:solidFill>
              </a:rPr>
              <a:t>Property’s</a:t>
            </a:r>
            <a:r>
              <a:rPr lang="hr-HR" sz="1000" i="1" dirty="0">
                <a:solidFill>
                  <a:srgbClr val="004D76"/>
                </a:solidFill>
              </a:rPr>
              <a:t> </a:t>
            </a:r>
            <a:r>
              <a:rPr lang="hr-HR" sz="1000" i="1" dirty="0" err="1">
                <a:solidFill>
                  <a:srgbClr val="004D76"/>
                </a:solidFill>
              </a:rPr>
              <a:t>report</a:t>
            </a:r>
            <a:r>
              <a:rPr lang="hr-HR" sz="1000" i="1" dirty="0">
                <a:solidFill>
                  <a:srgbClr val="004D76"/>
                </a:solidFill>
              </a:rPr>
              <a:t> on </a:t>
            </a:r>
            <a:r>
              <a:rPr lang="hr-HR" sz="1000" i="1" dirty="0" err="1">
                <a:solidFill>
                  <a:srgbClr val="004D76"/>
                </a:solidFill>
              </a:rPr>
              <a:t>the</a:t>
            </a:r>
            <a:r>
              <a:rPr lang="hr-HR" sz="1000" i="1" dirty="0">
                <a:solidFill>
                  <a:srgbClr val="004D76"/>
                </a:solidFill>
              </a:rPr>
              <a:t> management of </a:t>
            </a:r>
            <a:r>
              <a:rPr lang="hr-HR" sz="1000" i="1" dirty="0" err="1">
                <a:solidFill>
                  <a:srgbClr val="004D76"/>
                </a:solidFill>
              </a:rPr>
              <a:t>state</a:t>
            </a:r>
            <a:r>
              <a:rPr lang="hr-HR" sz="1000" i="1" dirty="0">
                <a:solidFill>
                  <a:srgbClr val="004D76"/>
                </a:solidFill>
              </a:rPr>
              <a:t> </a:t>
            </a:r>
            <a:r>
              <a:rPr lang="hr-HR" sz="1000" i="1" dirty="0" err="1">
                <a:solidFill>
                  <a:srgbClr val="004D76"/>
                </a:solidFill>
              </a:rPr>
              <a:t>assets</a:t>
            </a:r>
            <a:r>
              <a:rPr lang="hr-HR" sz="1000" i="1" dirty="0">
                <a:solidFill>
                  <a:srgbClr val="004D76"/>
                </a:solidFill>
              </a:rPr>
              <a:t>, </a:t>
            </a:r>
            <a:r>
              <a:rPr lang="hr-HR" sz="1000" i="1" dirty="0" err="1">
                <a:solidFill>
                  <a:srgbClr val="004D76"/>
                </a:solidFill>
              </a:rPr>
              <a:t>publicly-owned</a:t>
            </a:r>
            <a:r>
              <a:rPr lang="hr-HR" sz="1000" i="1" dirty="0">
                <a:solidFill>
                  <a:srgbClr val="004D76"/>
                </a:solidFill>
              </a:rPr>
              <a:t> </a:t>
            </a:r>
            <a:r>
              <a:rPr lang="hr-HR" sz="1000" i="1" dirty="0" err="1">
                <a:solidFill>
                  <a:srgbClr val="004D76"/>
                </a:solidFill>
              </a:rPr>
              <a:t>enterprises</a:t>
            </a:r>
            <a:r>
              <a:rPr lang="hr-HR" sz="1000" i="1" dirty="0">
                <a:solidFill>
                  <a:srgbClr val="004D76"/>
                </a:solidFill>
              </a:rPr>
              <a:t>’ </a:t>
            </a:r>
            <a:r>
              <a:rPr lang="hr-HR" sz="1000" i="1" dirty="0" err="1">
                <a:solidFill>
                  <a:srgbClr val="004D76"/>
                </a:solidFill>
              </a:rPr>
              <a:t>financial</a:t>
            </a:r>
            <a:r>
              <a:rPr lang="hr-HR" sz="1000" i="1" dirty="0">
                <a:solidFill>
                  <a:srgbClr val="004D76"/>
                </a:solidFill>
              </a:rPr>
              <a:t> </a:t>
            </a:r>
            <a:r>
              <a:rPr lang="hr-HR" sz="1000" i="1" dirty="0" err="1">
                <a:solidFill>
                  <a:srgbClr val="004D76"/>
                </a:solidFill>
              </a:rPr>
              <a:t>reports</a:t>
            </a:r>
            <a:r>
              <a:rPr lang="hr-HR" sz="1000" i="1" dirty="0">
                <a:solidFill>
                  <a:srgbClr val="004D76"/>
                </a:solidFill>
              </a:rPr>
              <a:t>, </a:t>
            </a:r>
            <a:r>
              <a:rPr lang="hr-HR" sz="1000" i="1" dirty="0" err="1">
                <a:solidFill>
                  <a:srgbClr val="004D76"/>
                </a:solidFill>
              </a:rPr>
              <a:t>and</a:t>
            </a:r>
            <a:r>
              <a:rPr lang="hr-HR" sz="1000" i="1" dirty="0">
                <a:solidFill>
                  <a:srgbClr val="004D76"/>
                </a:solidFill>
              </a:rPr>
              <a:t> </a:t>
            </a:r>
            <a:r>
              <a:rPr lang="hr-HR" sz="1000" i="1" dirty="0" err="1">
                <a:solidFill>
                  <a:srgbClr val="004D76"/>
                </a:solidFill>
              </a:rPr>
              <a:t>Government</a:t>
            </a:r>
            <a:r>
              <a:rPr lang="hr-HR" sz="1000" i="1" dirty="0">
                <a:solidFill>
                  <a:srgbClr val="004D76"/>
                </a:solidFill>
              </a:rPr>
              <a:t> </a:t>
            </a:r>
            <a:r>
              <a:rPr lang="hr-HR" sz="1000" i="1" dirty="0" err="1">
                <a:solidFill>
                  <a:srgbClr val="004D76"/>
                </a:solidFill>
              </a:rPr>
              <a:t>report</a:t>
            </a:r>
            <a:r>
              <a:rPr lang="hr-HR" sz="1000" i="1" dirty="0">
                <a:solidFill>
                  <a:srgbClr val="004D76"/>
                </a:solidFill>
              </a:rPr>
              <a:t> on </a:t>
            </a:r>
            <a:r>
              <a:rPr lang="hr-HR" sz="1000" i="1" dirty="0" err="1">
                <a:solidFill>
                  <a:srgbClr val="004D76"/>
                </a:solidFill>
              </a:rPr>
              <a:t>the</a:t>
            </a:r>
            <a:r>
              <a:rPr lang="hr-HR" sz="1000" i="1" dirty="0">
                <a:solidFill>
                  <a:srgbClr val="004D76"/>
                </a:solidFill>
              </a:rPr>
              <a:t> </a:t>
            </a:r>
            <a:r>
              <a:rPr lang="hr-HR" sz="1000" i="1" dirty="0" err="1">
                <a:solidFill>
                  <a:srgbClr val="004D76"/>
                </a:solidFill>
              </a:rPr>
              <a:t>implementation</a:t>
            </a:r>
            <a:r>
              <a:rPr lang="hr-HR" sz="1000" i="1" dirty="0">
                <a:solidFill>
                  <a:srgbClr val="004D76"/>
                </a:solidFill>
              </a:rPr>
              <a:t> of </a:t>
            </a:r>
            <a:r>
              <a:rPr lang="hr-HR" sz="1000" i="1" dirty="0" err="1">
                <a:solidFill>
                  <a:srgbClr val="004D76"/>
                </a:solidFill>
              </a:rPr>
              <a:t>the</a:t>
            </a:r>
            <a:r>
              <a:rPr lang="hr-HR" sz="1000" i="1" dirty="0">
                <a:solidFill>
                  <a:srgbClr val="004D76"/>
                </a:solidFill>
              </a:rPr>
              <a:t> </a:t>
            </a:r>
            <a:r>
              <a:rPr lang="hr-HR" sz="1000" i="1" dirty="0" err="1">
                <a:solidFill>
                  <a:srgbClr val="004D76"/>
                </a:solidFill>
              </a:rPr>
              <a:t>state</a:t>
            </a:r>
            <a:r>
              <a:rPr lang="hr-HR" sz="1000" i="1" dirty="0">
                <a:solidFill>
                  <a:srgbClr val="004D76"/>
                </a:solidFill>
              </a:rPr>
              <a:t> </a:t>
            </a:r>
            <a:r>
              <a:rPr lang="hr-HR" sz="1000" i="1" dirty="0" err="1">
                <a:solidFill>
                  <a:srgbClr val="004D76"/>
                </a:solidFill>
              </a:rPr>
              <a:t>asset</a:t>
            </a:r>
            <a:r>
              <a:rPr lang="hr-HR" sz="1000" i="1" dirty="0">
                <a:solidFill>
                  <a:srgbClr val="004D76"/>
                </a:solidFill>
              </a:rPr>
              <a:t> management plan.</a:t>
            </a:r>
          </a:p>
        </p:txBody>
      </p:sp>
    </p:spTree>
    <p:extLst>
      <p:ext uri="{BB962C8B-B14F-4D97-AF65-F5344CB8AC3E}">
        <p14:creationId xmlns:p14="http://schemas.microsoft.com/office/powerpoint/2010/main" val="12284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85566" cy="1325563"/>
          </a:xfrm>
        </p:spPr>
        <p:txBody>
          <a:bodyPr anchor="t" anchorCtr="0">
            <a:normAutofit fontScale="90000"/>
          </a:bodyPr>
          <a:lstStyle/>
          <a:p>
            <a:r>
              <a:rPr lang="en-US" sz="4000" dirty="0"/>
              <a:t>Gross profit of state-owned enterprises, 2008 – 2016 is HRK 29,5 bill</a:t>
            </a:r>
            <a:endParaRPr lang="hr-HR" sz="4000" dirty="0"/>
          </a:p>
        </p:txBody>
      </p:sp>
      <p:sp>
        <p:nvSpPr>
          <p:cNvPr id="3" name="Content Placeholder 2"/>
          <p:cNvSpPr>
            <a:spLocks noGrp="1"/>
          </p:cNvSpPr>
          <p:nvPr>
            <p:ph idx="1"/>
          </p:nvPr>
        </p:nvSpPr>
        <p:spPr/>
        <p:txBody>
          <a:bodyPr>
            <a:normAutofit fontScale="70000" lnSpcReduction="20000"/>
          </a:bodyPr>
          <a:lstStyle/>
          <a:p>
            <a:pPr marL="361950" indent="-361950"/>
            <a:r>
              <a:rPr lang="en-US" sz="3000" dirty="0"/>
              <a:t>In 2005, only nine companies made a gross profit amounting to HRK 1.8 bn. In 2016 there were 38 companies with a gross profit amounting to HRK 6 bn. More than one half of the profits in the portfolio were generated by two publicly-owned enterprises – </a:t>
            </a:r>
            <a:r>
              <a:rPr lang="en-US" sz="3000" dirty="0" err="1" smtClean="0"/>
              <a:t>HEP</a:t>
            </a:r>
            <a:r>
              <a:rPr lang="en-US" sz="3000" dirty="0" smtClean="0"/>
              <a:t> </a:t>
            </a:r>
            <a:r>
              <a:rPr lang="en-US" sz="3000" dirty="0"/>
              <a:t>and </a:t>
            </a:r>
            <a:r>
              <a:rPr lang="en-US" sz="3000" dirty="0" smtClean="0"/>
              <a:t>INA </a:t>
            </a:r>
            <a:endParaRPr lang="en-US" sz="3000" dirty="0"/>
          </a:p>
          <a:p>
            <a:pPr marL="361950" indent="-361950"/>
            <a:r>
              <a:rPr lang="hr-HR" sz="3000" dirty="0" smtClean="0"/>
              <a:t>A</a:t>
            </a:r>
            <a:r>
              <a:rPr lang="en-US" sz="3000" dirty="0" smtClean="0"/>
              <a:t>s </a:t>
            </a:r>
            <a:r>
              <a:rPr lang="en-US" sz="3000" dirty="0"/>
              <a:t>many as 15 enterprises have made less than HRK 10 m in profits in the last nine years</a:t>
            </a:r>
          </a:p>
          <a:p>
            <a:pPr marL="361950" indent="-361950"/>
            <a:r>
              <a:rPr lang="en-US" sz="3000" dirty="0"/>
              <a:t>What is even more worrying is the fact that some enterprises which have been owned by the state the longest are nowhere to be found among profitable enterprises – the Institute of Immunology, Croatian Railways – Infrastructure, or the Marine Electronic Centre </a:t>
            </a:r>
          </a:p>
          <a:p>
            <a:pPr marL="361950" indent="-361950"/>
            <a:r>
              <a:rPr lang="en-US" sz="3000" dirty="0"/>
              <a:t>The weak performance of the majority of </a:t>
            </a:r>
            <a:r>
              <a:rPr lang="en-US" sz="3000" dirty="0" err="1"/>
              <a:t>SOEs</a:t>
            </a:r>
            <a:r>
              <a:rPr lang="en-US" sz="3000" dirty="0"/>
              <a:t> suggests that detailed audits are required and decisions regarding their future in the state portfolio must be made</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43332"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January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3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fontScale="90000"/>
          </a:bodyPr>
          <a:lstStyle/>
          <a:p>
            <a:r>
              <a:rPr lang="en-US" sz="4000" dirty="0"/>
              <a:t>State owned enterprises profit/dividends and payments into the state budget, 2011 – 2016</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81805" cy="369332"/>
          </a:xfrm>
          <a:prstGeom prst="rect">
            <a:avLst/>
          </a:prstGeom>
        </p:spPr>
        <p:txBody>
          <a:bodyPr wrap="none">
            <a:spAutoFit/>
          </a:bodyPr>
          <a:lstStyle/>
          <a:p>
            <a:r>
              <a:rPr lang="en-US" sz="12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January</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3" name="Rectangle 2"/>
          <p:cNvSpPr/>
          <p:nvPr/>
        </p:nvSpPr>
        <p:spPr>
          <a:xfrm>
            <a:off x="678815" y="5340959"/>
            <a:ext cx="7250982" cy="938719"/>
          </a:xfrm>
          <a:prstGeom prst="rect">
            <a:avLst/>
          </a:prstGeom>
        </p:spPr>
        <p:txBody>
          <a:bodyPr wrap="square">
            <a:spAutoFit/>
          </a:bodyPr>
          <a:lstStyle/>
          <a:p>
            <a:r>
              <a:rPr lang="en-US" sz="1100" i="1" dirty="0">
                <a:solidFill>
                  <a:srgbClr val="C00000"/>
                </a:solidFill>
              </a:rPr>
              <a:t>Source: </a:t>
            </a:r>
            <a:r>
              <a:rPr lang="en-US" sz="1100" i="1" dirty="0">
                <a:solidFill>
                  <a:srgbClr val="004D76"/>
                </a:solidFill>
              </a:rPr>
              <a:t>Author’s systematization according to data on the financial reports of publicly-owned enterprises found on the Ministry of Finance website, Government decisions on the payment of profit/dividend into the state budget and the Decision on profit distribution available on the </a:t>
            </a:r>
            <a:r>
              <a:rPr lang="en-US" sz="1100" i="1" dirty="0" err="1">
                <a:solidFill>
                  <a:srgbClr val="004D76"/>
                </a:solidFill>
              </a:rPr>
              <a:t>Fina</a:t>
            </a:r>
            <a:r>
              <a:rPr lang="en-US" sz="1100" i="1" dirty="0">
                <a:solidFill>
                  <a:srgbClr val="004D76"/>
                </a:solidFill>
              </a:rPr>
              <a:t> (2017).</a:t>
            </a:r>
            <a:endParaRPr lang="hr-HR" sz="1100" dirty="0">
              <a:solidFill>
                <a:srgbClr val="004D76"/>
              </a:solidFill>
            </a:endParaRPr>
          </a:p>
          <a:p>
            <a:r>
              <a:rPr lang="en-US" sz="1100" i="1" dirty="0">
                <a:solidFill>
                  <a:srgbClr val="004D76"/>
                </a:solidFill>
              </a:rPr>
              <a:t>* The 2013 Government decision was not found; therefore, an estimation was made as per the 2012 decision, according to which 50% of net profits are to be paid into the state budget.</a:t>
            </a:r>
            <a:endParaRPr lang="hr-HR" sz="1100" i="1" dirty="0">
              <a:solidFill>
                <a:srgbClr val="004D7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03599252"/>
              </p:ext>
            </p:extLst>
          </p:nvPr>
        </p:nvGraphicFramePr>
        <p:xfrm>
          <a:off x="779145" y="2271010"/>
          <a:ext cx="7150652" cy="3009468"/>
        </p:xfrm>
        <a:graphic>
          <a:graphicData uri="http://schemas.openxmlformats.org/drawingml/2006/table">
            <a:tbl>
              <a:tblPr firstRow="1" firstCol="1" bandRow="1"/>
              <a:tblGrid>
                <a:gridCol w="1237062">
                  <a:extLst>
                    <a:ext uri="{9D8B030D-6E8A-4147-A177-3AD203B41FA5}">
                      <a16:colId xmlns:a16="http://schemas.microsoft.com/office/drawing/2014/main" val="146787835"/>
                    </a:ext>
                  </a:extLst>
                </a:gridCol>
                <a:gridCol w="2083603">
                  <a:extLst>
                    <a:ext uri="{9D8B030D-6E8A-4147-A177-3AD203B41FA5}">
                      <a16:colId xmlns:a16="http://schemas.microsoft.com/office/drawing/2014/main" val="2963121101"/>
                    </a:ext>
                  </a:extLst>
                </a:gridCol>
                <a:gridCol w="1486004">
                  <a:extLst>
                    <a:ext uri="{9D8B030D-6E8A-4147-A177-3AD203B41FA5}">
                      <a16:colId xmlns:a16="http://schemas.microsoft.com/office/drawing/2014/main" val="1044275158"/>
                    </a:ext>
                  </a:extLst>
                </a:gridCol>
                <a:gridCol w="1237062">
                  <a:extLst>
                    <a:ext uri="{9D8B030D-6E8A-4147-A177-3AD203B41FA5}">
                      <a16:colId xmlns:a16="http://schemas.microsoft.com/office/drawing/2014/main" val="3330457559"/>
                    </a:ext>
                  </a:extLst>
                </a:gridCol>
                <a:gridCol w="1106921">
                  <a:extLst>
                    <a:ext uri="{9D8B030D-6E8A-4147-A177-3AD203B41FA5}">
                      <a16:colId xmlns:a16="http://schemas.microsoft.com/office/drawing/2014/main" val="3558666363"/>
                    </a:ext>
                  </a:extLst>
                </a:gridCol>
              </a:tblGrid>
              <a:tr h="285279">
                <a:tc rowSpan="2">
                  <a:txBody>
                    <a:bodyPr/>
                    <a:lstStyle/>
                    <a:p>
                      <a:pPr marL="0" marR="0" algn="r">
                        <a:lnSpc>
                          <a:spcPct val="107000"/>
                        </a:lnSpc>
                        <a:spcBef>
                          <a:spcPts val="0"/>
                        </a:spcBef>
                        <a:spcAft>
                          <a:spcPts val="0"/>
                        </a:spcAft>
                      </a:pPr>
                      <a:r>
                        <a:rPr lang="en-US" sz="1300" b="1" dirty="0">
                          <a:solidFill>
                            <a:srgbClr val="004D76"/>
                          </a:solidFill>
                          <a:effectLst/>
                          <a:latin typeface="+mn-lt"/>
                          <a:ea typeface="Times New Roman" panose="02020603050405020304" pitchFamily="18" charset="0"/>
                          <a:cs typeface="Times New Roman" panose="02020603050405020304" pitchFamily="18" charset="0"/>
                        </a:rPr>
                        <a:t>Year</a:t>
                      </a:r>
                      <a:endParaRPr lang="hr-HR" sz="13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300" b="1" dirty="0">
                          <a:solidFill>
                            <a:srgbClr val="004D76"/>
                          </a:solidFill>
                          <a:effectLst/>
                          <a:latin typeface="+mn-lt"/>
                          <a:ea typeface="Times New Roman" panose="02020603050405020304" pitchFamily="18" charset="0"/>
                          <a:cs typeface="Times New Roman" panose="02020603050405020304" pitchFamily="18" charset="0"/>
                        </a:rPr>
                        <a:t>Liabilities according to Government decision</a:t>
                      </a:r>
                      <a:endParaRPr lang="hr-HR" sz="13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1300" b="1" dirty="0">
                          <a:solidFill>
                            <a:srgbClr val="004D76"/>
                          </a:solidFill>
                          <a:effectLst/>
                          <a:latin typeface="+mn-lt"/>
                          <a:ea typeface="Times New Roman" panose="02020603050405020304" pitchFamily="18" charset="0"/>
                          <a:cs typeface="Times New Roman" panose="02020603050405020304" pitchFamily="18" charset="0"/>
                        </a:rPr>
                        <a:t>Amount paid</a:t>
                      </a:r>
                      <a:endParaRPr lang="hr-HR" sz="13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b="1">
                          <a:solidFill>
                            <a:srgbClr val="004D76"/>
                          </a:solidFill>
                          <a:effectLst/>
                          <a:latin typeface="+mn-lt"/>
                          <a:ea typeface="Times New Roman" panose="02020603050405020304" pitchFamily="18" charset="0"/>
                          <a:cs typeface="Times New Roman" panose="02020603050405020304" pitchFamily="18" charset="0"/>
                        </a:rPr>
                        <a:t>Amount due</a:t>
                      </a:r>
                      <a:endParaRPr lang="hr-HR" sz="13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extLst>
                  <a:ext uri="{0D108BD9-81ED-4DB2-BD59-A6C34878D82A}">
                    <a16:rowId xmlns:a16="http://schemas.microsoft.com/office/drawing/2014/main" val="2017886869"/>
                  </a:ext>
                </a:extLst>
              </a:tr>
              <a:tr h="531678">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algn="r">
                        <a:lnSpc>
                          <a:spcPct val="107000"/>
                        </a:lnSpc>
                        <a:spcBef>
                          <a:spcPts val="0"/>
                        </a:spcBef>
                        <a:spcAft>
                          <a:spcPts val="0"/>
                        </a:spcAft>
                      </a:pPr>
                      <a:r>
                        <a:rPr lang="en-US" sz="1300" b="1" dirty="0">
                          <a:solidFill>
                            <a:srgbClr val="004D76"/>
                          </a:solidFill>
                          <a:effectLst/>
                          <a:latin typeface="+mn-lt"/>
                          <a:ea typeface="Times New Roman" panose="02020603050405020304" pitchFamily="18" charset="0"/>
                          <a:cs typeface="Times New Roman" panose="02020603050405020304" pitchFamily="18" charset="0"/>
                        </a:rPr>
                        <a:t>Total</a:t>
                      </a:r>
                      <a:endParaRPr lang="hr-HR" sz="13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b="1" dirty="0" err="1">
                          <a:solidFill>
                            <a:srgbClr val="004D76"/>
                          </a:solidFill>
                          <a:effectLst/>
                          <a:latin typeface="+mn-lt"/>
                          <a:ea typeface="Times New Roman" panose="02020603050405020304" pitchFamily="18" charset="0"/>
                          <a:cs typeface="Times New Roman" panose="02020603050405020304" pitchFamily="18" charset="0"/>
                        </a:rPr>
                        <a:t>HEP</a:t>
                      </a:r>
                      <a:r>
                        <a:rPr lang="en-US" sz="1300" b="1" dirty="0">
                          <a:solidFill>
                            <a:srgbClr val="004D76"/>
                          </a:solidFill>
                          <a:effectLst/>
                          <a:latin typeface="+mn-lt"/>
                          <a:ea typeface="Times New Roman" panose="02020603050405020304" pitchFamily="18" charset="0"/>
                          <a:cs typeface="Times New Roman" panose="02020603050405020304" pitchFamily="18" charset="0"/>
                        </a:rPr>
                        <a:t> Group</a:t>
                      </a:r>
                      <a:endParaRPr lang="hr-HR" sz="13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684427793"/>
                  </a:ext>
                </a:extLst>
              </a:tr>
              <a:tr h="372704">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2011</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dirty="0">
                          <a:solidFill>
                            <a:srgbClr val="004D76"/>
                          </a:solidFill>
                          <a:effectLst/>
                          <a:latin typeface="+mn-lt"/>
                          <a:ea typeface="Times New Roman" panose="02020603050405020304" pitchFamily="18" charset="0"/>
                          <a:cs typeface="Times New Roman" panose="02020603050405020304" pitchFamily="18" charset="0"/>
                        </a:rPr>
                        <a:t>1,015</a:t>
                      </a:r>
                      <a:endParaRPr lang="hr-HR" sz="13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924</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91</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0</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392779292"/>
                  </a:ext>
                </a:extLst>
              </a:tr>
              <a:tr h="372704">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2012</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dirty="0">
                          <a:solidFill>
                            <a:srgbClr val="004D76"/>
                          </a:solidFill>
                          <a:effectLst/>
                          <a:latin typeface="+mn-lt"/>
                          <a:ea typeface="Times New Roman" panose="02020603050405020304" pitchFamily="18" charset="0"/>
                          <a:cs typeface="Times New Roman" panose="02020603050405020304" pitchFamily="18" charset="0"/>
                        </a:rPr>
                        <a:t>1,181</a:t>
                      </a:r>
                      <a:endParaRPr lang="hr-HR" sz="13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682</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499</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235</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97579119"/>
                  </a:ext>
                </a:extLst>
              </a:tr>
              <a:tr h="372704">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2013*</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971</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577</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394</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155</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07244244"/>
                  </a:ext>
                </a:extLst>
              </a:tr>
              <a:tr h="372704">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2014</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1,319</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1,107</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211</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164</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15089415"/>
                  </a:ext>
                </a:extLst>
              </a:tr>
              <a:tr h="305985">
                <a:tc>
                  <a:txBody>
                    <a:bodyPr/>
                    <a:lstStyle/>
                    <a:p>
                      <a:pPr marL="0" marR="0" algn="r">
                        <a:lnSpc>
                          <a:spcPct val="107000"/>
                        </a:lnSpc>
                        <a:spcBef>
                          <a:spcPts val="0"/>
                        </a:spcBef>
                        <a:spcAft>
                          <a:spcPts val="0"/>
                        </a:spcAft>
                      </a:pPr>
                      <a:r>
                        <a:rPr lang="en-US" sz="1300" dirty="0">
                          <a:solidFill>
                            <a:srgbClr val="004D76"/>
                          </a:solidFill>
                          <a:effectLst/>
                          <a:latin typeface="+mn-lt"/>
                          <a:ea typeface="Times New Roman" panose="02020603050405020304" pitchFamily="18" charset="0"/>
                          <a:cs typeface="Times New Roman" panose="02020603050405020304" pitchFamily="18" charset="0"/>
                        </a:rPr>
                        <a:t>2015</a:t>
                      </a:r>
                      <a:endParaRPr lang="hr-HR" sz="13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1,650</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884</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766</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731</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660846623"/>
                  </a:ext>
                </a:extLst>
              </a:tr>
              <a:tr h="395710">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2016</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2,645</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1,469</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a:solidFill>
                            <a:srgbClr val="004D76"/>
                          </a:solidFill>
                          <a:effectLst/>
                          <a:latin typeface="+mn-lt"/>
                          <a:ea typeface="Times New Roman" panose="02020603050405020304" pitchFamily="18" charset="0"/>
                          <a:cs typeface="Times New Roman" panose="02020603050405020304" pitchFamily="18" charset="0"/>
                        </a:rPr>
                        <a:t>1,176</a:t>
                      </a:r>
                      <a:endParaRPr lang="hr-HR" sz="13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300" dirty="0">
                          <a:solidFill>
                            <a:srgbClr val="004D76"/>
                          </a:solidFill>
                          <a:effectLst/>
                          <a:latin typeface="+mn-lt"/>
                          <a:ea typeface="Times New Roman" panose="02020603050405020304" pitchFamily="18" charset="0"/>
                          <a:cs typeface="Times New Roman" panose="02020603050405020304" pitchFamily="18" charset="0"/>
                        </a:rPr>
                        <a:t>470</a:t>
                      </a:r>
                      <a:endParaRPr lang="hr-HR" sz="13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99814051"/>
                  </a:ext>
                </a:extLst>
              </a:tr>
            </a:tbl>
          </a:graphicData>
        </a:graphic>
      </p:graphicFrame>
    </p:spTree>
    <p:extLst>
      <p:ext uri="{BB962C8B-B14F-4D97-AF65-F5344CB8AC3E}">
        <p14:creationId xmlns:p14="http://schemas.microsoft.com/office/powerpoint/2010/main" val="86801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a:bodyPr>
          <a:lstStyle/>
          <a:p>
            <a:r>
              <a:rPr lang="en-US" sz="4000" dirty="0"/>
              <a:t>Net losses of the largest </a:t>
            </a:r>
            <a:r>
              <a:rPr lang="en-US" sz="4000" dirty="0" err="1"/>
              <a:t>SOEs</a:t>
            </a:r>
            <a:r>
              <a:rPr lang="en-US" sz="4000" dirty="0"/>
              <a:t>, 2008 – 2016 is HRK 16,8 </a:t>
            </a:r>
            <a:r>
              <a:rPr lang="en-US" sz="4000" dirty="0" smtClean="0"/>
              <a:t>bill</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81805" cy="369332"/>
          </a:xfrm>
          <a:prstGeom prst="rect">
            <a:avLst/>
          </a:prstGeom>
        </p:spPr>
        <p:txBody>
          <a:bodyPr wrap="none">
            <a:spAutoFit/>
          </a:bodyPr>
          <a:lstStyle/>
          <a:p>
            <a:r>
              <a:rPr lang="en-US" sz="12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5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January</a:t>
            </a:r>
            <a:r>
              <a:rPr lang="en-US"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3" name="Rectangle 2"/>
          <p:cNvSpPr/>
          <p:nvPr/>
        </p:nvSpPr>
        <p:spPr>
          <a:xfrm>
            <a:off x="757873" y="5900935"/>
            <a:ext cx="7351856" cy="553998"/>
          </a:xfrm>
          <a:prstGeom prst="rect">
            <a:avLst/>
          </a:prstGeom>
        </p:spPr>
        <p:txBody>
          <a:bodyPr wrap="square">
            <a:spAutoFit/>
          </a:bodyPr>
          <a:lstStyle/>
          <a:p>
            <a:r>
              <a:rPr lang="en-US" sz="1000" i="1" dirty="0">
                <a:solidFill>
                  <a:srgbClr val="C00000"/>
                </a:solidFill>
              </a:rPr>
              <a:t>Source: </a:t>
            </a:r>
            <a:r>
              <a:rPr lang="en-US" sz="1000" i="1" dirty="0">
                <a:solidFill>
                  <a:srgbClr val="004D76"/>
                </a:solidFill>
              </a:rPr>
              <a:t>Author’s systematization in accordance with the publicly-owned enterprises’ reports on the Ministry of Finance website, the Ministry of State Property website, and the report on the execution of the 2015 Plan on the Management of State Assets.</a:t>
            </a:r>
            <a:endParaRPr lang="hr-HR" sz="1000" dirty="0">
              <a:solidFill>
                <a:srgbClr val="004D76"/>
              </a:solidFill>
            </a:endParaRPr>
          </a:p>
          <a:p>
            <a:r>
              <a:rPr lang="en-US" sz="1000" i="1" dirty="0">
                <a:solidFill>
                  <a:srgbClr val="004D76"/>
                </a:solidFill>
              </a:rPr>
              <a:t>Note: The table only contains the enterprises that have sustained the most significant losses. </a:t>
            </a:r>
            <a:endParaRPr lang="hr-HR" sz="1000" dirty="0">
              <a:solidFill>
                <a:srgbClr val="004D7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61451419"/>
              </p:ext>
            </p:extLst>
          </p:nvPr>
        </p:nvGraphicFramePr>
        <p:xfrm>
          <a:off x="817881" y="1443163"/>
          <a:ext cx="7274825" cy="4503483"/>
        </p:xfrm>
        <a:graphic>
          <a:graphicData uri="http://schemas.openxmlformats.org/drawingml/2006/table">
            <a:tbl>
              <a:tblPr firstRow="1" firstCol="1" bandRow="1"/>
              <a:tblGrid>
                <a:gridCol w="2248979">
                  <a:extLst>
                    <a:ext uri="{9D8B030D-6E8A-4147-A177-3AD203B41FA5}">
                      <a16:colId xmlns:a16="http://schemas.microsoft.com/office/drawing/2014/main" val="1386889488"/>
                    </a:ext>
                  </a:extLst>
                </a:gridCol>
                <a:gridCol w="429246">
                  <a:extLst>
                    <a:ext uri="{9D8B030D-6E8A-4147-A177-3AD203B41FA5}">
                      <a16:colId xmlns:a16="http://schemas.microsoft.com/office/drawing/2014/main" val="1473544928"/>
                    </a:ext>
                  </a:extLst>
                </a:gridCol>
                <a:gridCol w="515469">
                  <a:extLst>
                    <a:ext uri="{9D8B030D-6E8A-4147-A177-3AD203B41FA5}">
                      <a16:colId xmlns:a16="http://schemas.microsoft.com/office/drawing/2014/main" val="1641153621"/>
                    </a:ext>
                  </a:extLst>
                </a:gridCol>
                <a:gridCol w="515468">
                  <a:extLst>
                    <a:ext uri="{9D8B030D-6E8A-4147-A177-3AD203B41FA5}">
                      <a16:colId xmlns:a16="http://schemas.microsoft.com/office/drawing/2014/main" val="2482586320"/>
                    </a:ext>
                  </a:extLst>
                </a:gridCol>
                <a:gridCol w="418351">
                  <a:extLst>
                    <a:ext uri="{9D8B030D-6E8A-4147-A177-3AD203B41FA5}">
                      <a16:colId xmlns:a16="http://schemas.microsoft.com/office/drawing/2014/main" val="2814075833"/>
                    </a:ext>
                  </a:extLst>
                </a:gridCol>
                <a:gridCol w="500528">
                  <a:extLst>
                    <a:ext uri="{9D8B030D-6E8A-4147-A177-3AD203B41FA5}">
                      <a16:colId xmlns:a16="http://schemas.microsoft.com/office/drawing/2014/main" val="1690114570"/>
                    </a:ext>
                  </a:extLst>
                </a:gridCol>
                <a:gridCol w="522938">
                  <a:extLst>
                    <a:ext uri="{9D8B030D-6E8A-4147-A177-3AD203B41FA5}">
                      <a16:colId xmlns:a16="http://schemas.microsoft.com/office/drawing/2014/main" val="3245923935"/>
                    </a:ext>
                  </a:extLst>
                </a:gridCol>
                <a:gridCol w="507998">
                  <a:extLst>
                    <a:ext uri="{9D8B030D-6E8A-4147-A177-3AD203B41FA5}">
                      <a16:colId xmlns:a16="http://schemas.microsoft.com/office/drawing/2014/main" val="1887904986"/>
                    </a:ext>
                  </a:extLst>
                </a:gridCol>
                <a:gridCol w="515468">
                  <a:extLst>
                    <a:ext uri="{9D8B030D-6E8A-4147-A177-3AD203B41FA5}">
                      <a16:colId xmlns:a16="http://schemas.microsoft.com/office/drawing/2014/main" val="3971016982"/>
                    </a:ext>
                  </a:extLst>
                </a:gridCol>
                <a:gridCol w="453866">
                  <a:extLst>
                    <a:ext uri="{9D8B030D-6E8A-4147-A177-3AD203B41FA5}">
                      <a16:colId xmlns:a16="http://schemas.microsoft.com/office/drawing/2014/main" val="3423322978"/>
                    </a:ext>
                  </a:extLst>
                </a:gridCol>
                <a:gridCol w="646514">
                  <a:extLst>
                    <a:ext uri="{9D8B030D-6E8A-4147-A177-3AD203B41FA5}">
                      <a16:colId xmlns:a16="http://schemas.microsoft.com/office/drawing/2014/main" val="3081318091"/>
                    </a:ext>
                  </a:extLst>
                </a:gridCol>
              </a:tblGrid>
              <a:tr h="415617">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 </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2008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2009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2010</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2012</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2016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Total</a:t>
                      </a:r>
                      <a:endParaRPr lang="hr-HR" sz="1100"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100" b="1" dirty="0" smtClean="0">
                          <a:solidFill>
                            <a:srgbClr val="004D76"/>
                          </a:solidFill>
                          <a:effectLst/>
                          <a:latin typeface="+mn-lt"/>
                          <a:ea typeface="Times New Roman" panose="02020603050405020304" pitchFamily="18" charset="0"/>
                          <a:cs typeface="Times New Roman" panose="02020603050405020304" pitchFamily="18" charset="0"/>
                        </a:rPr>
                        <a:t>2008–2016</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76771960"/>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Croatian Railways – Infrastructure</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-838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-1,083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349844401"/>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 maj</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-455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-698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985002159"/>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Borovo</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-146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-146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078945537"/>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Brodosplit</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-129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-427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-556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843178679"/>
                  </a:ext>
                </a:extLst>
              </a:tr>
              <a:tr h="172391">
                <a:tc>
                  <a:txBody>
                    <a:bodyPr/>
                    <a:lstStyle/>
                    <a:p>
                      <a:pPr marL="0" marR="0" algn="r">
                        <a:lnSpc>
                          <a:spcPct val="107000"/>
                        </a:lnSpc>
                        <a:spcBef>
                          <a:spcPts val="0"/>
                        </a:spcBef>
                        <a:spcAft>
                          <a:spcPts val="0"/>
                        </a:spcAft>
                      </a:pPr>
                      <a:r>
                        <a:rPr lang="en-US" sz="1100" dirty="0" err="1">
                          <a:solidFill>
                            <a:srgbClr val="004D76"/>
                          </a:solidFill>
                          <a:effectLst/>
                          <a:latin typeface="+mn-lt"/>
                          <a:ea typeface="Times New Roman" panose="02020603050405020304" pitchFamily="18" charset="0"/>
                          <a:cs typeface="Times New Roman" panose="02020603050405020304" pitchFamily="18" charset="0"/>
                        </a:rPr>
                        <a:t>Brodotrogir</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-253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-428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98865155"/>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 Airlines</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-199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-157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-113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-488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-957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72387403"/>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 Bank</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-104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-104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57464667"/>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 Insurance</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-229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-466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-695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16199531"/>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Croatian Post</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-254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-207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-461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806671938"/>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Croatian Postal Bank</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-449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-630</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-1,079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97587379"/>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Croatian Railways – Cargo)</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-198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-170</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-121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-738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85112128"/>
                  </a:ext>
                </a:extLst>
              </a:tr>
              <a:tr h="344780">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Croatian Railways – Passenger Transport)</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-146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-362</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-508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72563090"/>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Đuro Đaković</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-189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-189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91707162"/>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INA</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-631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-1,508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-1,897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-1,418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-5,454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952775194"/>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IPK Osijek</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-153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-153</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573365004"/>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Kraljevica Shipyard</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-128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-258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-386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842750142"/>
                  </a:ext>
                </a:extLst>
              </a:tr>
              <a:tr h="172391">
                <a:tc>
                  <a:txBody>
                    <a:bodyPr/>
                    <a:lstStyle/>
                    <a:p>
                      <a:pPr marL="0" marR="0" algn="r">
                        <a:lnSpc>
                          <a:spcPct val="107000"/>
                        </a:lnSpc>
                        <a:spcBef>
                          <a:spcPts val="0"/>
                        </a:spcBef>
                        <a:spcAft>
                          <a:spcPts val="0"/>
                        </a:spcAft>
                      </a:pPr>
                      <a:r>
                        <a:rPr lang="en-US" sz="1100" dirty="0" smtClean="0">
                          <a:solidFill>
                            <a:srgbClr val="004D76"/>
                          </a:solidFill>
                          <a:effectLst/>
                          <a:latin typeface="+mn-lt"/>
                          <a:ea typeface="Times New Roman" panose="02020603050405020304" pitchFamily="18" charset="0"/>
                          <a:cs typeface="Times New Roman" panose="02020603050405020304" pitchFamily="18" charset="0"/>
                        </a:rPr>
                        <a:t>Motorway</a:t>
                      </a:r>
                      <a:r>
                        <a:rPr lang="hr-HR" sz="1100" dirty="0" smtClean="0">
                          <a:solidFill>
                            <a:srgbClr val="004D76"/>
                          </a:solidFill>
                          <a:effectLst/>
                          <a:latin typeface="+mn-lt"/>
                          <a:ea typeface="Times New Roman" panose="02020603050405020304" pitchFamily="18" charset="0"/>
                          <a:cs typeface="Times New Roman" panose="02020603050405020304" pitchFamily="18" charset="0"/>
                        </a:rPr>
                        <a:t> </a:t>
                      </a:r>
                      <a:r>
                        <a:rPr lang="en-US" sz="1100" dirty="0" smtClean="0">
                          <a:solidFill>
                            <a:srgbClr val="004D76"/>
                          </a:solidFill>
                          <a:effectLst/>
                          <a:latin typeface="+mn-lt"/>
                          <a:ea typeface="Times New Roman" panose="02020603050405020304" pitchFamily="18" charset="0"/>
                          <a:cs typeface="Times New Roman" panose="02020603050405020304" pitchFamily="18" charset="0"/>
                        </a:rPr>
                        <a:t>Rijeka </a:t>
                      </a:r>
                      <a:r>
                        <a:rPr lang="en-US" sz="1100" dirty="0">
                          <a:solidFill>
                            <a:srgbClr val="004D76"/>
                          </a:solidFill>
                          <a:effectLst/>
                          <a:latin typeface="+mn-lt"/>
                          <a:ea typeface="Times New Roman" panose="02020603050405020304" pitchFamily="18" charset="0"/>
                          <a:cs typeface="Times New Roman" panose="02020603050405020304" pitchFamily="18" charset="0"/>
                        </a:rPr>
                        <a:t>– Zagreb)</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-246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-213</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-325</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-371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-239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4D76"/>
                          </a:solidFill>
                          <a:effectLst/>
                          <a:latin typeface="+mn-lt"/>
                          <a:ea typeface="Times New Roman" panose="02020603050405020304" pitchFamily="18" charset="0"/>
                          <a:cs typeface="Times New Roman" panose="02020603050405020304" pitchFamily="18" charset="0"/>
                        </a:rPr>
                        <a:t> </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-1,394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87799323"/>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Petrokemija</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-268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-136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-187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-327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-364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-1,282</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98909602"/>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Podravka</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-381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-381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04069666"/>
                  </a:ext>
                </a:extLst>
              </a:tr>
              <a:tr h="172391">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Sunčani Hvar</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 </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4D76"/>
                          </a:solidFill>
                          <a:effectLst/>
                          <a:latin typeface="+mn-lt"/>
                          <a:ea typeface="Times New Roman" panose="02020603050405020304" pitchFamily="18" charset="0"/>
                          <a:cs typeface="Times New Roman" panose="02020603050405020304" pitchFamily="18" charset="0"/>
                        </a:rPr>
                        <a:t>-176</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11248416"/>
                  </a:ext>
                </a:extLst>
              </a:tr>
              <a:tr h="198173">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Total</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-500</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-3,534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-1,799</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-484</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-1,658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-3,827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-3,527</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-1,418</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a:solidFill>
                            <a:srgbClr val="004D76"/>
                          </a:solidFill>
                          <a:effectLst/>
                          <a:latin typeface="+mn-lt"/>
                          <a:ea typeface="Times New Roman" panose="02020603050405020304" pitchFamily="18" charset="0"/>
                          <a:cs typeface="Times New Roman" panose="02020603050405020304" pitchFamily="18" charset="0"/>
                        </a:rPr>
                        <a:t>-121</a:t>
                      </a:r>
                      <a:endParaRPr lang="hr-HR" sz="110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solidFill>
                            <a:srgbClr val="004D76"/>
                          </a:solidFill>
                          <a:effectLst/>
                          <a:latin typeface="+mn-lt"/>
                          <a:ea typeface="Times New Roman" panose="02020603050405020304" pitchFamily="18" charset="0"/>
                          <a:cs typeface="Times New Roman" panose="02020603050405020304" pitchFamily="18" charset="0"/>
                        </a:rPr>
                        <a:t>-16,868</a:t>
                      </a:r>
                      <a:endParaRPr lang="hr-HR" sz="1100" dirty="0">
                        <a:effectLst/>
                        <a:latin typeface="+mn-lt"/>
                        <a:ea typeface="Calibri" panose="020F0502020204030204" pitchFamily="34" charset="0"/>
                        <a:cs typeface="Times New Roman" panose="02020603050405020304" pitchFamily="18" charset="0"/>
                      </a:endParaRPr>
                    </a:p>
                  </a:txBody>
                  <a:tcPr marL="52308" marR="5230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967220484"/>
                  </a:ext>
                </a:extLst>
              </a:tr>
            </a:tbl>
          </a:graphicData>
        </a:graphic>
      </p:graphicFrame>
    </p:spTree>
    <p:extLst>
      <p:ext uri="{BB962C8B-B14F-4D97-AF65-F5344CB8AC3E}">
        <p14:creationId xmlns:p14="http://schemas.microsoft.com/office/powerpoint/2010/main" val="18592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jo-fiscu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jo-fiscus" id="{1613316A-BB1F-4A7D-9475-1F9F73070F63}" vid="{D61CF2EE-50C8-4263-A8DE-DAB01688D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bajo-fiscus</Template>
  <TotalTime>640</TotalTime>
  <Words>2450</Words>
  <Application>Microsoft Office PowerPoint</Application>
  <PresentationFormat>On-screen Show (4:3)</PresentationFormat>
  <Paragraphs>582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Symbol</vt:lpstr>
      <vt:lpstr>Times New Roman</vt:lpstr>
      <vt:lpstr>Wingdings</vt:lpstr>
      <vt:lpstr>bajo-fiscus</vt:lpstr>
      <vt:lpstr>Financial performance of state-owned enterprises</vt:lpstr>
      <vt:lpstr>Main objectives and data sources</vt:lpstr>
      <vt:lpstr>State owned enterprises</vt:lpstr>
      <vt:lpstr>The structure of government’s portfolio</vt:lpstr>
      <vt:lpstr>The size and structure of government’s portfolio</vt:lpstr>
      <vt:lpstr>Gross operating results of enterprises of strategic interest pertaining to state portfolio, 2005 – 2016 (in HRK m)</vt:lpstr>
      <vt:lpstr>Gross profit of state-owned enterprises, 2008 – 2016 is HRK 29,5 bill</vt:lpstr>
      <vt:lpstr>State owned enterprises profit/dividends and payments into the state budget, 2011 – 2016</vt:lpstr>
      <vt:lpstr>Net losses of the largest SOEs, 2008 – 2016 is HRK 16,8 bill</vt:lpstr>
      <vt:lpstr>Profit/dividends and payments into the state budget, 2011 – 2016</vt:lpstr>
      <vt:lpstr>Conclusion</vt:lpstr>
      <vt:lpstr>Conclusion – key issues (1)</vt:lpstr>
      <vt:lpstr>Conclusion – key issues (2)</vt:lpstr>
      <vt:lpstr>Conclusion – recommendations (1)</vt:lpstr>
      <vt:lpstr>Conclusion – recommendations (2)</vt:lpstr>
      <vt:lpstr>Past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Fabris</dc:creator>
  <cp:lastModifiedBy>Martina Fabris</cp:lastModifiedBy>
  <cp:revision>83</cp:revision>
  <cp:lastPrinted>2017-09-04T10:05:24Z</cp:lastPrinted>
  <dcterms:created xsi:type="dcterms:W3CDTF">2017-09-01T19:26:25Z</dcterms:created>
  <dcterms:modified xsi:type="dcterms:W3CDTF">2018-02-02T12:58:40Z</dcterms:modified>
</cp:coreProperties>
</file>