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6" r:id="rId12"/>
    <p:sldId id="265" r:id="rId13"/>
    <p:sldId id="266" r:id="rId14"/>
    <p:sldId id="271" r:id="rId15"/>
    <p:sldId id="267" r:id="rId16"/>
    <p:sldId id="268" r:id="rId17"/>
    <p:sldId id="275" r:id="rId18"/>
    <p:sldId id="272" r:id="rId19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4D76"/>
    <a:srgbClr val="0033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abr\AppData\Local\Microsoft\Windows\INetCache\Content.Outlook\UGS1TIBO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abr\AppData\Local\Microsoft\Windows\INetCache\Content.Outlook\UGS1TIBO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6'!$B$4</c:f>
              <c:strCache>
                <c:ptCount val="1"/>
                <c:pt idx="0">
                  <c:v>Infrastruktura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arlene Reg" panose="02000000000000000000" pitchFamily="50" charset="-18"/>
                    <a:ea typeface="Marlene Reg" panose="02000000000000000000" pitchFamily="50" charset="-18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 6'!$C$3:$G$3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 6'!$C$4:$G$4</c:f>
              <c:numCache>
                <c:formatCode>General</c:formatCode>
                <c:ptCount val="5"/>
                <c:pt idx="0">
                  <c:v>81</c:v>
                </c:pt>
                <c:pt idx="1">
                  <c:v>74</c:v>
                </c:pt>
                <c:pt idx="2">
                  <c:v>57</c:v>
                </c:pt>
                <c:pt idx="3">
                  <c:v>71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5-4735-A25E-7A8D1B1920DC}"/>
            </c:ext>
          </c:extLst>
        </c:ser>
        <c:ser>
          <c:idx val="1"/>
          <c:order val="1"/>
          <c:tx>
            <c:strRef>
              <c:f>'Graf 6'!$B$5</c:f>
              <c:strCache>
                <c:ptCount val="1"/>
                <c:pt idx="0">
                  <c:v>Cargo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arlene Reg" panose="02000000000000000000" pitchFamily="50" charset="-18"/>
                    <a:ea typeface="Marlene Reg" panose="02000000000000000000" pitchFamily="50" charset="-18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 6'!$C$3:$G$3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 6'!$C$5:$G$5</c:f>
              <c:numCache>
                <c:formatCode>General</c:formatCode>
                <c:ptCount val="5"/>
                <c:pt idx="0">
                  <c:v>19</c:v>
                </c:pt>
                <c:pt idx="1">
                  <c:v>16</c:v>
                </c:pt>
                <c:pt idx="2">
                  <c:v>23</c:v>
                </c:pt>
                <c:pt idx="3">
                  <c:v>23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F5-4735-A25E-7A8D1B1920DC}"/>
            </c:ext>
          </c:extLst>
        </c:ser>
        <c:ser>
          <c:idx val="2"/>
          <c:order val="2"/>
          <c:tx>
            <c:strRef>
              <c:f>'Graf 6'!$B$6</c:f>
              <c:strCache>
                <c:ptCount val="1"/>
                <c:pt idx="0">
                  <c:v>Putnički prijevoz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arlene Reg" panose="02000000000000000000" pitchFamily="50" charset="-18"/>
                    <a:ea typeface="Marlene Reg" panose="02000000000000000000" pitchFamily="50" charset="-18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 6'!$C$3:$G$3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 6'!$C$6:$G$6</c:f>
              <c:numCache>
                <c:formatCode>General</c:formatCode>
                <c:ptCount val="5"/>
                <c:pt idx="0">
                  <c:v>32</c:v>
                </c:pt>
                <c:pt idx="1">
                  <c:v>47</c:v>
                </c:pt>
                <c:pt idx="2">
                  <c:v>58</c:v>
                </c:pt>
                <c:pt idx="3">
                  <c:v>67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F5-4735-A25E-7A8D1B19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366544"/>
        <c:axId val="398339680"/>
      </c:barChart>
      <c:catAx>
        <c:axId val="39836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arlene Reg" panose="02000000000000000000" pitchFamily="50" charset="-18"/>
                <a:ea typeface="Marlene Reg" panose="02000000000000000000" pitchFamily="50" charset="-18"/>
                <a:cs typeface="+mn-cs"/>
              </a:defRPr>
            </a:pPr>
            <a:endParaRPr lang="sr-Latn-RS"/>
          </a:p>
        </c:txPr>
        <c:crossAx val="398339680"/>
        <c:crosses val="autoZero"/>
        <c:auto val="1"/>
        <c:lblAlgn val="ctr"/>
        <c:lblOffset val="100"/>
        <c:noMultiLvlLbl val="0"/>
      </c:catAx>
      <c:valAx>
        <c:axId val="3983396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arlene Reg" panose="02000000000000000000" pitchFamily="50" charset="-18"/>
                <a:ea typeface="Marlene Reg" panose="02000000000000000000" pitchFamily="50" charset="-18"/>
                <a:cs typeface="+mn-cs"/>
              </a:defRPr>
            </a:pPr>
            <a:endParaRPr lang="sr-Latn-RS"/>
          </a:p>
        </c:txPr>
        <c:crossAx val="398366544"/>
        <c:crosses val="autoZero"/>
        <c:crossBetween val="between"/>
      </c:valAx>
      <c:spPr>
        <a:noFill/>
        <a:ln w="6350"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Marlene Reg" panose="02000000000000000000" pitchFamily="50" charset="-18"/>
              <a:ea typeface="Marlene Reg" panose="02000000000000000000" pitchFamily="50" charset="-18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Marlene Reg" panose="02000000000000000000" pitchFamily="50" charset="-18"/>
          <a:ea typeface="Marlene Reg" panose="02000000000000000000" pitchFamily="50" charset="-18"/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5'!$C$7</c:f>
              <c:strCache>
                <c:ptCount val="1"/>
                <c:pt idx="0">
                  <c:v>Total state aid to transport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 5'!$B$8:$B$20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'graf 5'!$C$8:$C$20</c:f>
              <c:numCache>
                <c:formatCode>_-* #,##0.0\ _k_n_-;\-* #,##0.0\ _k_n_-;_-* "-"?\ _k_n_-;_-@_-</c:formatCode>
                <c:ptCount val="13"/>
                <c:pt idx="0">
                  <c:v>1.4</c:v>
                </c:pt>
                <c:pt idx="1">
                  <c:v>1.97</c:v>
                </c:pt>
                <c:pt idx="2">
                  <c:v>1.6</c:v>
                </c:pt>
                <c:pt idx="3">
                  <c:v>1.84</c:v>
                </c:pt>
                <c:pt idx="4">
                  <c:v>1.4</c:v>
                </c:pt>
                <c:pt idx="5">
                  <c:v>1.42</c:v>
                </c:pt>
                <c:pt idx="6">
                  <c:v>1.3</c:v>
                </c:pt>
                <c:pt idx="7">
                  <c:v>1.52</c:v>
                </c:pt>
                <c:pt idx="8">
                  <c:v>1.39</c:v>
                </c:pt>
                <c:pt idx="9">
                  <c:v>1.59</c:v>
                </c:pt>
                <c:pt idx="10">
                  <c:v>1.46</c:v>
                </c:pt>
                <c:pt idx="11">
                  <c:v>2.29</c:v>
                </c:pt>
                <c:pt idx="12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D-4A75-A803-5A65BDFE958C}"/>
            </c:ext>
          </c:extLst>
        </c:ser>
        <c:ser>
          <c:idx val="1"/>
          <c:order val="1"/>
          <c:tx>
            <c:strRef>
              <c:f>'graf 5'!$D$7</c:f>
              <c:strCache>
                <c:ptCount val="1"/>
                <c:pt idx="0">
                  <c:v>State aid to railway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'graf 5'!$B$8:$B$20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'graf 5'!$D$8:$D$20</c:f>
              <c:numCache>
                <c:formatCode>_-* #,##0.0\ _k_n_-;\-* #,##0.0\ _k_n_-;_-* "-"?\ _k_n_-;_-@_-</c:formatCode>
                <c:ptCount val="13"/>
                <c:pt idx="0">
                  <c:v>0.45</c:v>
                </c:pt>
                <c:pt idx="1">
                  <c:v>0.43</c:v>
                </c:pt>
                <c:pt idx="2">
                  <c:v>0.85</c:v>
                </c:pt>
                <c:pt idx="3">
                  <c:v>0.96</c:v>
                </c:pt>
                <c:pt idx="4">
                  <c:v>0.9</c:v>
                </c:pt>
                <c:pt idx="5">
                  <c:v>0.85</c:v>
                </c:pt>
                <c:pt idx="6">
                  <c:v>0.7</c:v>
                </c:pt>
                <c:pt idx="7">
                  <c:v>0.84</c:v>
                </c:pt>
                <c:pt idx="8">
                  <c:v>0.75</c:v>
                </c:pt>
                <c:pt idx="9">
                  <c:v>0.96</c:v>
                </c:pt>
                <c:pt idx="10">
                  <c:v>0.77</c:v>
                </c:pt>
                <c:pt idx="11">
                  <c:v>1.88</c:v>
                </c:pt>
                <c:pt idx="1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D-4A75-A803-5A65BDFE9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975344"/>
        <c:axId val="456984864"/>
      </c:barChart>
      <c:catAx>
        <c:axId val="45697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arlene Reg" panose="02000000000000000000" pitchFamily="50" charset="-18"/>
                <a:ea typeface="Marlene Reg" panose="02000000000000000000" pitchFamily="50" charset="-18"/>
                <a:cs typeface="+mn-cs"/>
              </a:defRPr>
            </a:pPr>
            <a:endParaRPr lang="sr-Latn-RS"/>
          </a:p>
        </c:txPr>
        <c:crossAx val="456984864"/>
        <c:crosses val="autoZero"/>
        <c:auto val="1"/>
        <c:lblAlgn val="ctr"/>
        <c:lblOffset val="100"/>
        <c:noMultiLvlLbl val="0"/>
      </c:catAx>
      <c:valAx>
        <c:axId val="4569848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-* #,##0.0\ _k_n_-;\-* #,##0.0\ _k_n_-;_-* &quot;-&quot;?\ _k_n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arlene Reg" panose="02000000000000000000" pitchFamily="50" charset="-18"/>
                <a:ea typeface="Marlene Reg" panose="02000000000000000000" pitchFamily="50" charset="-18"/>
                <a:cs typeface="+mn-cs"/>
              </a:defRPr>
            </a:pPr>
            <a:endParaRPr lang="sr-Latn-RS"/>
          </a:p>
        </c:txPr>
        <c:crossAx val="456975344"/>
        <c:crosses val="autoZero"/>
        <c:crossBetween val="between"/>
      </c:valAx>
      <c:spPr>
        <a:noFill/>
        <a:ln w="6350"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Marlene Reg" panose="02000000000000000000" pitchFamily="50" charset="-18"/>
              <a:ea typeface="Marlene Reg" panose="02000000000000000000" pitchFamily="50" charset="-18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Marlene Reg" panose="02000000000000000000" pitchFamily="50" charset="-18"/>
          <a:ea typeface="Marlene Reg" panose="02000000000000000000" pitchFamily="50" charset="-18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C82E-B726-4271-BC41-F0686F38F71B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64D77-04D9-4378-92D1-A33958DBB7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84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040781"/>
            <a:ext cx="7886700" cy="352169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Podnaslov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26" y="6155056"/>
            <a:ext cx="2019300" cy="56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7"/>
            <a:ext cx="9144000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42717"/>
            <a:ext cx="7886700" cy="4351338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q"/>
              <a:defRPr/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75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5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9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2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676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463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A1825B-DF33-4C77-BF44-3436A532E0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5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0000"/>
        <a:buFont typeface="Wingdings" panose="05000000000000000000" pitchFamily="2" charset="2"/>
        <a:buChar char="q"/>
        <a:defRPr sz="2800" kern="1200" baseline="0">
          <a:solidFill>
            <a:srgbClr val="004D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0000"/>
        <a:buFont typeface="Wingdings" panose="05000000000000000000" pitchFamily="2" charset="2"/>
        <a:buChar char="§"/>
        <a:defRPr sz="2400" kern="1200">
          <a:solidFill>
            <a:srgbClr val="004D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5000"/>
        <a:buFont typeface="Arial" panose="020B0604020202020204" pitchFamily="34" charset="0"/>
        <a:buChar char="•"/>
        <a:defRPr sz="2000" kern="1200">
          <a:solidFill>
            <a:srgbClr val="004D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D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D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f.hr/upload/files/file/ENG/FISCUS/1.pdf" TargetMode="External"/><Relationship Id="rId7" Type="http://schemas.openxmlformats.org/officeDocument/2006/relationships/hyperlink" Target="http://www.ijf.hr/upload/files/file/ENG/FISCUS/3.pdf" TargetMode="External"/><Relationship Id="rId2" Type="http://schemas.openxmlformats.org/officeDocument/2006/relationships/hyperlink" Target="http://www.ijf.hr/upload/files/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jf.hr/upload/files/2.pdf" TargetMode="External"/><Relationship Id="rId5" Type="http://schemas.openxmlformats.org/officeDocument/2006/relationships/hyperlink" Target="http://www.ijf.hr/upload/files/31.pdf" TargetMode="External"/><Relationship Id="rId4" Type="http://schemas.openxmlformats.org/officeDocument/2006/relationships/hyperlink" Target="http://www.ijf.hr/upload/files/file/ENG/FISCUS/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jf.hr/fiscus" TargetMode="External"/><Relationship Id="rId4" Type="http://schemas.openxmlformats.org/officeDocument/2006/relationships/hyperlink" Target="mailto:ifiscus@ijf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36932"/>
            <a:ext cx="7886700" cy="325517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Restructuring the railway companies owned by the Republic of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52" y="4060248"/>
            <a:ext cx="7886700" cy="150018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main findings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55522" y="6275072"/>
            <a:ext cx="3761206" cy="72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Zagreb,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82" y="6048497"/>
            <a:ext cx="2042888" cy="5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4000" dirty="0"/>
              <a:t>State aid to railway transport, 2003-2015 (in </a:t>
            </a:r>
            <a:r>
              <a:rPr lang="en-US" sz="4000" dirty="0" err="1"/>
              <a:t>bn</a:t>
            </a:r>
            <a:r>
              <a:rPr lang="en-US" sz="4000" dirty="0"/>
              <a:t> </a:t>
            </a:r>
            <a:r>
              <a:rPr lang="en-US" sz="4000" dirty="0" err="1"/>
              <a:t>kuna</a:t>
            </a:r>
            <a:r>
              <a:rPr lang="en-US" sz="4000" dirty="0" smtClean="0"/>
              <a:t>)</a:t>
            </a:r>
            <a:endParaRPr lang="hr-HR" sz="4000" dirty="0"/>
          </a:p>
        </p:txBody>
      </p:sp>
      <p:sp>
        <p:nvSpPr>
          <p:cNvPr id="11" name="Rectangle 10"/>
          <p:cNvSpPr/>
          <p:nvPr/>
        </p:nvSpPr>
        <p:spPr>
          <a:xfrm>
            <a:off x="672860" y="5818753"/>
            <a:ext cx="769914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i="1" dirty="0" err="1" smtClean="0">
                <a:solidFill>
                  <a:srgbClr val="004D76"/>
                </a:solidFill>
              </a:rPr>
              <a:t>Source</a:t>
            </a:r>
            <a:r>
              <a:rPr lang="hr-HR" sz="1300" i="1" dirty="0" smtClean="0">
                <a:solidFill>
                  <a:srgbClr val="004D76"/>
                </a:solidFill>
              </a:rPr>
              <a:t>: </a:t>
            </a:r>
            <a:r>
              <a:rPr lang="en-US" sz="1300" i="1" dirty="0">
                <a:solidFill>
                  <a:srgbClr val="004D76"/>
                </a:solidFill>
              </a:rPr>
              <a:t>Authors according to data from </a:t>
            </a:r>
            <a:r>
              <a:rPr lang="en-US" sz="1300" i="1" dirty="0" smtClean="0">
                <a:solidFill>
                  <a:srgbClr val="004D76"/>
                </a:solidFill>
              </a:rPr>
              <a:t>C</a:t>
            </a:r>
            <a:r>
              <a:rPr lang="hr-HR" sz="1300" i="1" dirty="0" smtClean="0">
                <a:solidFill>
                  <a:srgbClr val="004D76"/>
                </a:solidFill>
              </a:rPr>
              <a:t>CA</a:t>
            </a:r>
            <a:r>
              <a:rPr lang="en-US" sz="1300" i="1" dirty="0" smtClean="0">
                <a:solidFill>
                  <a:srgbClr val="004D76"/>
                </a:solidFill>
              </a:rPr>
              <a:t>, </a:t>
            </a:r>
            <a:r>
              <a:rPr lang="en-US" sz="1300" i="1" dirty="0">
                <a:solidFill>
                  <a:srgbClr val="004D76"/>
                </a:solidFill>
              </a:rPr>
              <a:t>Ministry of Finance and Republic of Croatia Government</a:t>
            </a:r>
            <a:endParaRPr lang="hr-HR" sz="1300" i="1" dirty="0">
              <a:solidFill>
                <a:srgbClr val="004D7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548154295"/>
              </p:ext>
            </p:extLst>
          </p:nvPr>
        </p:nvGraphicFramePr>
        <p:xfrm>
          <a:off x="779145" y="1813811"/>
          <a:ext cx="7382999" cy="389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0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hr-HR" sz="4000" dirty="0"/>
              <a:t>Odobren</a:t>
            </a:r>
            <a:r>
              <a:rPr lang="en-US" sz="4000" dirty="0"/>
              <a:t>a</a:t>
            </a:r>
            <a:r>
              <a:rPr lang="hr-HR" sz="4000" dirty="0"/>
              <a:t> jamstva i dug željeznica</a:t>
            </a:r>
            <a:endParaRPr lang="hr-HR" sz="4000" dirty="0"/>
          </a:p>
        </p:txBody>
      </p:sp>
      <p:sp>
        <p:nvSpPr>
          <p:cNvPr id="11" name="Rectangle 10"/>
          <p:cNvSpPr/>
          <p:nvPr/>
        </p:nvSpPr>
        <p:spPr>
          <a:xfrm>
            <a:off x="591168" y="6243819"/>
            <a:ext cx="8471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 err="1" smtClean="0">
                <a:solidFill>
                  <a:srgbClr val="004D76"/>
                </a:solidFill>
              </a:rPr>
              <a:t>Source</a:t>
            </a:r>
            <a:r>
              <a:rPr lang="hr-HR" sz="1200" i="1" dirty="0" smtClean="0">
                <a:solidFill>
                  <a:srgbClr val="004D76"/>
                </a:solidFill>
              </a:rPr>
              <a:t>: </a:t>
            </a:r>
            <a:r>
              <a:rPr lang="en-US" sz="1200" i="1" dirty="0">
                <a:solidFill>
                  <a:srgbClr val="004D76"/>
                </a:solidFill>
              </a:rPr>
              <a:t>Authors pursuant to data from Finance Ministry, CBS and companies’ Financial Reports </a:t>
            </a:r>
            <a:endParaRPr lang="hr-HR" sz="1200" i="1" dirty="0">
              <a:solidFill>
                <a:srgbClr val="004D7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628644" y="1578634"/>
            <a:ext cx="6614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guarantees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issued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railways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2000-2015 (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million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kuna)</a:t>
            </a:r>
            <a:endParaRPr lang="hr-HR" sz="1600" i="1" dirty="0">
              <a:solidFill>
                <a:srgbClr val="004D7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38420"/>
              </p:ext>
            </p:extLst>
          </p:nvPr>
        </p:nvGraphicFramePr>
        <p:xfrm>
          <a:off x="719533" y="1996768"/>
          <a:ext cx="7570028" cy="2126245"/>
        </p:xfrm>
        <a:graphic>
          <a:graphicData uri="http://schemas.openxmlformats.org/drawingml/2006/table">
            <a:tbl>
              <a:tblPr firstRow="1" firstCol="1" bandRow="1"/>
              <a:tblGrid>
                <a:gridCol w="1931287">
                  <a:extLst>
                    <a:ext uri="{9D8B030D-6E8A-4147-A177-3AD203B41FA5}">
                      <a16:colId xmlns:a16="http://schemas.microsoft.com/office/drawing/2014/main" val="441241851"/>
                    </a:ext>
                  </a:extLst>
                </a:gridCol>
                <a:gridCol w="1496943">
                  <a:extLst>
                    <a:ext uri="{9D8B030D-6E8A-4147-A177-3AD203B41FA5}">
                      <a16:colId xmlns:a16="http://schemas.microsoft.com/office/drawing/2014/main" val="2894824536"/>
                    </a:ext>
                  </a:extLst>
                </a:gridCol>
                <a:gridCol w="814399">
                  <a:extLst>
                    <a:ext uri="{9D8B030D-6E8A-4147-A177-3AD203B41FA5}">
                      <a16:colId xmlns:a16="http://schemas.microsoft.com/office/drawing/2014/main" val="2058615417"/>
                    </a:ext>
                  </a:extLst>
                </a:gridCol>
                <a:gridCol w="814398">
                  <a:extLst>
                    <a:ext uri="{9D8B030D-6E8A-4147-A177-3AD203B41FA5}">
                      <a16:colId xmlns:a16="http://schemas.microsoft.com/office/drawing/2014/main" val="2140300417"/>
                    </a:ext>
                  </a:extLst>
                </a:gridCol>
                <a:gridCol w="884205">
                  <a:extLst>
                    <a:ext uri="{9D8B030D-6E8A-4147-A177-3AD203B41FA5}">
                      <a16:colId xmlns:a16="http://schemas.microsoft.com/office/drawing/2014/main" val="10519430"/>
                    </a:ext>
                  </a:extLst>
                </a:gridCol>
                <a:gridCol w="767862">
                  <a:extLst>
                    <a:ext uri="{9D8B030D-6E8A-4147-A177-3AD203B41FA5}">
                      <a16:colId xmlns:a16="http://schemas.microsoft.com/office/drawing/2014/main" val="499322850"/>
                    </a:ext>
                  </a:extLst>
                </a:gridCol>
                <a:gridCol w="860934">
                  <a:extLst>
                    <a:ext uri="{9D8B030D-6E8A-4147-A177-3AD203B41FA5}">
                      <a16:colId xmlns:a16="http://schemas.microsoft.com/office/drawing/2014/main" val="1788517638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2000-10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600793"/>
                  </a:ext>
                </a:extLst>
              </a:tr>
              <a:tr h="2285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Infrastruktura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4,831.64 (</a:t>
                      </a:r>
                      <a:r>
                        <a:rPr lang="en-US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Guarantees not issued in 2004, 2007 and 2008</a:t>
                      </a: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1,825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1,554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22895"/>
                  </a:ext>
                </a:extLst>
              </a:tr>
              <a:tr h="2285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Putnički prijevoz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669004"/>
                  </a:ext>
                </a:extLst>
              </a:tr>
              <a:tr h="2285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err="1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86705"/>
                  </a:ext>
                </a:extLst>
              </a:tr>
              <a:tr h="2442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hr-HR" sz="130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300" baseline="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806*</a:t>
                      </a:r>
                      <a:endParaRPr lang="hr-HR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2,075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2,671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1,239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75625"/>
                  </a:ext>
                </a:extLst>
              </a:tr>
              <a:tr h="3476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hr-HR" sz="130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</a:t>
                      </a:r>
                      <a:r>
                        <a:rPr lang="hr-HR" sz="130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guarantees</a:t>
                      </a: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30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issued</a:t>
                      </a: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hr-HR" sz="130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832696"/>
                  </a:ext>
                </a:extLst>
              </a:tr>
              <a:tr h="3476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hr-HR" sz="130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</a:t>
                      </a:r>
                      <a:r>
                        <a:rPr lang="hr-HR" sz="130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issued</a:t>
                      </a: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30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guarantees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96161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591168" y="4490308"/>
            <a:ext cx="6689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liabilities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railways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2000-2015 (</a:t>
            </a:r>
            <a:r>
              <a:rPr lang="hr-HR" sz="1600" i="1" dirty="0" err="1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600" i="1" dirty="0" err="1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billion</a:t>
            </a:r>
            <a:r>
              <a:rPr lang="hr-HR" sz="1600" i="1" dirty="0" smtClean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600" i="1" dirty="0">
                <a:solidFill>
                  <a:srgbClr val="004D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kuna)</a:t>
            </a:r>
            <a:endParaRPr lang="hr-HR" sz="1600" i="1" dirty="0">
              <a:solidFill>
                <a:srgbClr val="004D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88104"/>
              </p:ext>
            </p:extLst>
          </p:nvPr>
        </p:nvGraphicFramePr>
        <p:xfrm>
          <a:off x="674088" y="4778152"/>
          <a:ext cx="7660917" cy="1470064"/>
        </p:xfrm>
        <a:graphic>
          <a:graphicData uri="http://schemas.openxmlformats.org/drawingml/2006/table">
            <a:tbl>
              <a:tblPr firstRow="1" firstCol="1" bandRow="1"/>
              <a:tblGrid>
                <a:gridCol w="1477475">
                  <a:extLst>
                    <a:ext uri="{9D8B030D-6E8A-4147-A177-3AD203B41FA5}">
                      <a16:colId xmlns:a16="http://schemas.microsoft.com/office/drawing/2014/main" val="775069647"/>
                    </a:ext>
                  </a:extLst>
                </a:gridCol>
                <a:gridCol w="584616">
                  <a:extLst>
                    <a:ext uri="{9D8B030D-6E8A-4147-A177-3AD203B41FA5}">
                      <a16:colId xmlns:a16="http://schemas.microsoft.com/office/drawing/2014/main" val="1506250954"/>
                    </a:ext>
                  </a:extLst>
                </a:gridCol>
                <a:gridCol w="562132">
                  <a:extLst>
                    <a:ext uri="{9D8B030D-6E8A-4147-A177-3AD203B41FA5}">
                      <a16:colId xmlns:a16="http://schemas.microsoft.com/office/drawing/2014/main" val="2706357110"/>
                    </a:ext>
                  </a:extLst>
                </a:gridCol>
                <a:gridCol w="569626">
                  <a:extLst>
                    <a:ext uri="{9D8B030D-6E8A-4147-A177-3AD203B41FA5}">
                      <a16:colId xmlns:a16="http://schemas.microsoft.com/office/drawing/2014/main" val="2056644166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668243990"/>
                    </a:ext>
                  </a:extLst>
                </a:gridCol>
                <a:gridCol w="562131">
                  <a:extLst>
                    <a:ext uri="{9D8B030D-6E8A-4147-A177-3AD203B41FA5}">
                      <a16:colId xmlns:a16="http://schemas.microsoft.com/office/drawing/2014/main" val="4218672159"/>
                    </a:ext>
                  </a:extLst>
                </a:gridCol>
                <a:gridCol w="577121">
                  <a:extLst>
                    <a:ext uri="{9D8B030D-6E8A-4147-A177-3AD203B41FA5}">
                      <a16:colId xmlns:a16="http://schemas.microsoft.com/office/drawing/2014/main" val="4101978547"/>
                    </a:ext>
                  </a:extLst>
                </a:gridCol>
                <a:gridCol w="547141">
                  <a:extLst>
                    <a:ext uri="{9D8B030D-6E8A-4147-A177-3AD203B41FA5}">
                      <a16:colId xmlns:a16="http://schemas.microsoft.com/office/drawing/2014/main" val="3567001097"/>
                    </a:ext>
                  </a:extLst>
                </a:gridCol>
                <a:gridCol w="569627">
                  <a:extLst>
                    <a:ext uri="{9D8B030D-6E8A-4147-A177-3AD203B41FA5}">
                      <a16:colId xmlns:a16="http://schemas.microsoft.com/office/drawing/2014/main" val="1760841920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406850820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830329750"/>
                    </a:ext>
                  </a:extLst>
                </a:gridCol>
                <a:gridCol w="547140">
                  <a:extLst>
                    <a:ext uri="{9D8B030D-6E8A-4147-A177-3AD203B41FA5}">
                      <a16:colId xmlns:a16="http://schemas.microsoft.com/office/drawing/2014/main" val="2836611730"/>
                    </a:ext>
                  </a:extLst>
                </a:gridCol>
              </a:tblGrid>
              <a:tr h="479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spc="-1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hr-HR" sz="1300" spc="-1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91214"/>
                  </a:ext>
                </a:extLst>
              </a:tr>
              <a:tr h="3907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hr-HR" sz="130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300" baseline="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  <a:r>
                        <a:rPr lang="hr-HR" sz="130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hr-HR" sz="130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130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hr-HR" sz="1300" baseline="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4.96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4.43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3.96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3.76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4.54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4.58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5.95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4.97</a:t>
                      </a:r>
                      <a:endParaRPr lang="hr-HR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25790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spc="-30" baseline="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  <a:r>
                        <a:rPr lang="hr-HR" sz="1300" spc="-3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hr-HR" sz="1300" spc="-30" baseline="0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</a:t>
                      </a:r>
                      <a:r>
                        <a:rPr lang="hr-HR" sz="1300" spc="-30" baseline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% of GDP</a:t>
                      </a:r>
                      <a:endParaRPr lang="hr-HR" sz="1300" spc="-3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b="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hr-HR" sz="13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463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6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 err="1" smtClean="0"/>
              <a:t>Conclusion</a:t>
            </a:r>
            <a:r>
              <a:rPr lang="en-US" sz="4000" dirty="0" smtClean="0"/>
              <a:t> </a:t>
            </a:r>
            <a:r>
              <a:rPr lang="en-US" sz="4000" dirty="0" smtClean="0"/>
              <a:t>(1)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 smtClean="0"/>
              <a:t>Željeznička poduzeća u vlasništvu države nalaze se u složenoj financijskoj situaciji.  Posljednjih deset godina uglavnom završavaju s gubitkom, ponekad i većim od milijarde kuna. Posljedica je to svjetske financijske krize, ali i neuspješnog restrukturiranja</a:t>
            </a:r>
          </a:p>
          <a:p>
            <a:pPr marL="266700" indent="-266700"/>
            <a:r>
              <a:rPr lang="hr-HR" sz="2400" spc="-30" dirty="0" smtClean="0"/>
              <a:t>Od 2006. veći naglasak na formalno-pravnim promjenama u željeznicama zbog usklađivanja s EU-om </a:t>
            </a:r>
            <a:r>
              <a:rPr lang="hr-HR" sz="2400" dirty="0" smtClean="0"/>
              <a:t>nego na stvarnoj provedbi restrukturiranja</a:t>
            </a:r>
          </a:p>
          <a:p>
            <a:pPr marL="266700" indent="-266700"/>
            <a:r>
              <a:rPr lang="hr-HR" sz="2400" dirty="0" smtClean="0"/>
              <a:t>Ciljevi restrukturiranja od 2012. do 2016. nisu ostvareni, a likvidnost</a:t>
            </a:r>
            <a:r>
              <a:rPr lang="en-US" sz="2400" dirty="0" smtClean="0"/>
              <a:t> </a:t>
            </a:r>
            <a:r>
              <a:rPr lang="hr-HR" sz="2400" dirty="0" smtClean="0"/>
              <a:t>je danas lošija nego prije početka restrukturiranja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 err="1" smtClean="0"/>
              <a:t>Conclusion</a:t>
            </a:r>
            <a:r>
              <a:rPr lang="en-US" sz="4000" dirty="0" smtClean="0"/>
              <a:t> </a:t>
            </a:r>
            <a:r>
              <a:rPr lang="en-US" sz="4000" dirty="0" smtClean="0"/>
              <a:t>(2)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2717"/>
            <a:ext cx="8028170" cy="4351338"/>
          </a:xfrm>
        </p:spPr>
        <p:txBody>
          <a:bodyPr>
            <a:noAutofit/>
          </a:bodyPr>
          <a:lstStyle/>
          <a:p>
            <a:pPr marL="266700" indent="-266700"/>
            <a:r>
              <a:rPr lang="hr-HR" sz="2400" spc="-10" dirty="0" smtClean="0"/>
              <a:t>Željeznička poduzeća i dalje se u financiranju operativnih i investicijskih aktivnosti u velikoj mjeri oslanjaju na subvencije, pomoći države i kredite dobivene zahvaljujući državnim jamstvima</a:t>
            </a:r>
            <a:r>
              <a:rPr lang="en-US" sz="2400" spc="-10" dirty="0" smtClean="0"/>
              <a:t>, </a:t>
            </a:r>
            <a:r>
              <a:rPr lang="hr-HR" sz="2400" spc="-10" dirty="0" smtClean="0"/>
              <a:t>koje</a:t>
            </a:r>
            <a:r>
              <a:rPr lang="en-US" sz="2400" spc="-10" dirty="0" smtClean="0"/>
              <a:t> </a:t>
            </a:r>
            <a:r>
              <a:rPr lang="hr-HR" sz="2400" spc="-10" dirty="0" smtClean="0"/>
              <a:t>uglavnom nisu sposobna otplaćivati</a:t>
            </a:r>
            <a:r>
              <a:rPr lang="en-US" sz="2400" spc="-10" dirty="0" smtClean="0"/>
              <a:t>. </a:t>
            </a:r>
            <a:r>
              <a:rPr lang="hr-HR" sz="2400" spc="-10" dirty="0" smtClean="0"/>
              <a:t>Takav način poslovanja je teret za državne financije i stalna opasnost za proračun i javni dug. Po svemu sudeći, državne željeznice ostaju financijski uteg oko vrata države, čak i ukoliko</a:t>
            </a:r>
            <a:r>
              <a:rPr lang="en-US" sz="2400" spc="-10" dirty="0" smtClean="0"/>
              <a:t> </a:t>
            </a:r>
            <a:r>
              <a:rPr lang="en-US" sz="2400" spc="-10" dirty="0"/>
              <a:t>se </a:t>
            </a:r>
            <a:r>
              <a:rPr lang="hr-HR" sz="2400" spc="-10" dirty="0" smtClean="0"/>
              <a:t>osigura</a:t>
            </a:r>
            <a:r>
              <a:rPr lang="en-US" sz="2400" spc="-10" dirty="0" smtClean="0"/>
              <a:t> </a:t>
            </a:r>
            <a:r>
              <a:rPr lang="hr-HR" sz="2400" spc="-10" dirty="0" smtClean="0"/>
              <a:t>nastava</a:t>
            </a:r>
            <a:r>
              <a:rPr lang="en-US" sz="2400" spc="-10" dirty="0" smtClean="0"/>
              <a:t>k </a:t>
            </a:r>
            <a:r>
              <a:rPr lang="en-US" sz="2400" spc="-10" dirty="0" err="1" smtClean="0"/>
              <a:t>restrukturiranja</a:t>
            </a:r>
            <a:endParaRPr lang="en-US" sz="2400" spc="-10" dirty="0" smtClean="0"/>
          </a:p>
          <a:p>
            <a:pPr marL="266700" indent="-266700"/>
            <a:r>
              <a:rPr lang="hr-HR" sz="2400" dirty="0"/>
              <a:t>Sva poduzeća podnose svoje gubitke državi, a individualne odgovornosti za rezultate poslovanja i restrukturiranja gotovo da i nema</a:t>
            </a:r>
          </a:p>
          <a:p>
            <a:pPr marL="266700" indent="-266700"/>
            <a:endParaRPr lang="hr-HR" sz="2400" dirty="0"/>
          </a:p>
          <a:p>
            <a:pPr marL="0" indent="0" algn="just">
              <a:buNone/>
            </a:pP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43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 err="1" smtClean="0"/>
              <a:t>Conclusion</a:t>
            </a:r>
            <a:r>
              <a:rPr lang="en-US" sz="4000" dirty="0" smtClean="0"/>
              <a:t> </a:t>
            </a:r>
            <a:r>
              <a:rPr lang="en-US" sz="4000" dirty="0" smtClean="0"/>
              <a:t>(3)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/>
              <a:t>Matice društva i uprave novih (ovisnih) društava su se „izgubile” u statusnim promjenama koje su dovele do stvaranja niza novih međusobnih potraživanja i obveza nastalih podjelama imovine. Rezultat je veći broj pravnih sporova kao i lanac nepodmirenih obveza koji s učestalim statusnim promjenama</a:t>
            </a:r>
            <a:r>
              <a:rPr lang="en-US" sz="2400" dirty="0"/>
              <a:t> </a:t>
            </a:r>
            <a:r>
              <a:rPr lang="hr-HR" sz="2400" dirty="0"/>
              <a:t>postaje dodatni pravni problem za državu </a:t>
            </a:r>
            <a:endParaRPr lang="en-US" sz="2400" dirty="0" smtClean="0"/>
          </a:p>
          <a:p>
            <a:pPr marL="266700" indent="-266700"/>
            <a:r>
              <a:rPr lang="hr-HR" sz="2400" dirty="0" smtClean="0"/>
              <a:t>Imajući u vidu postojeću organizacijsku strukturu željezničkih poduzeća u vlasništvu države – sa 16 ovisnih društava – teško je procijeniti financijsko poslovanje i profitabilnost sastavnica ovog sektora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</a:t>
            </a:r>
            <a:r>
              <a:rPr lang="hr-HR" sz="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inance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93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Preporuke Vladi RH i Ministarstvu mora, prometa i </a:t>
            </a:r>
            <a:r>
              <a:rPr lang="hr-HR" sz="3600" dirty="0" err="1" smtClean="0"/>
              <a:t>infrastru</a:t>
            </a:r>
            <a:r>
              <a:rPr lang="en-US" sz="3600" dirty="0" smtClean="0"/>
              <a:t>k</a:t>
            </a:r>
            <a:r>
              <a:rPr lang="hr-HR" sz="3600" dirty="0" smtClean="0"/>
              <a:t>ture (1)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 smtClean="0"/>
              <a:t>Smanjiti udjele državnih subvencija za željeznički sektor i značajno poboljšati upravljanje imovinom željezničkih poduzeća</a:t>
            </a:r>
          </a:p>
          <a:p>
            <a:pPr marL="266700" indent="-266700"/>
            <a:r>
              <a:rPr lang="hr-HR" sz="2400" dirty="0" smtClean="0"/>
              <a:t>Veći dio investicija za infrastrukturu (ulaganje i održavanje) financirati iz EU fondova</a:t>
            </a:r>
          </a:p>
          <a:p>
            <a:pPr marL="266700" indent="-266700"/>
            <a:r>
              <a:rPr lang="hr-HR" sz="2400" dirty="0" smtClean="0"/>
              <a:t>Umjesto novih zajmova za izgradnju cesta i autocesta, ulaganja usmjeriti  u željezničku infrastrukturu, posebice strateške pravce</a:t>
            </a:r>
          </a:p>
          <a:p>
            <a:pPr marL="266700" indent="-266700"/>
            <a:r>
              <a:rPr lang="hr-HR" sz="2400" dirty="0" smtClean="0"/>
              <a:t>Značajno revidirati politiku plaća u svim društvima i realnije utvrditi stvarne troškove zaposlenih</a:t>
            </a:r>
          </a:p>
          <a:p>
            <a:pPr marL="266700" indent="-266700"/>
            <a:r>
              <a:rPr lang="hr-HR" sz="2400" dirty="0" smtClean="0"/>
              <a:t>Riješiti se velikih zaliha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27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Preporuke Vladi RH i Ministarstvu mora, prometa i infrastrukture (2)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 smtClean="0"/>
              <a:t>Odrediti odgovorne osobe za provedbu restrukturiranja i njihove zadatke</a:t>
            </a:r>
          </a:p>
          <a:p>
            <a:pPr marL="266700" indent="-266700"/>
            <a:r>
              <a:rPr lang="hr-HR" sz="2400" dirty="0" smtClean="0"/>
              <a:t>Evaluirati organizacijski ustroj i kadrovsku politiku</a:t>
            </a:r>
          </a:p>
          <a:p>
            <a:pPr marL="266700" indent="-266700"/>
            <a:r>
              <a:rPr lang="hr-HR" sz="2400" dirty="0" smtClean="0"/>
              <a:t>Poboljšati dostupnost željezničke infrastrukture i koordinirati planiranje sa susjednim zemljama</a:t>
            </a:r>
          </a:p>
          <a:p>
            <a:pPr marL="266700" indent="-266700"/>
            <a:r>
              <a:rPr lang="hr-HR" sz="2400" dirty="0" smtClean="0"/>
              <a:t>Započeti s restrukturiranjem povezanih društava</a:t>
            </a:r>
          </a:p>
          <a:p>
            <a:pPr marL="266700" indent="-266700"/>
            <a:r>
              <a:rPr lang="hr-HR" sz="2400" dirty="0" smtClean="0"/>
              <a:t>Utvrditi kao cilj povećanje prihoda na tržištu do 2020.</a:t>
            </a:r>
            <a:endParaRPr lang="en-US" sz="2400" dirty="0" smtClean="0"/>
          </a:p>
          <a:p>
            <a:pPr marL="266700" indent="-266700"/>
            <a:r>
              <a:rPr lang="hr-HR" sz="2400" dirty="0" smtClean="0"/>
              <a:t>Odrediti</a:t>
            </a:r>
            <a:r>
              <a:rPr lang="en-US" sz="2400" dirty="0" smtClean="0"/>
              <a:t> </a:t>
            </a:r>
            <a:r>
              <a:rPr lang="hr-HR" sz="2400" dirty="0" smtClean="0"/>
              <a:t>rok</a:t>
            </a:r>
            <a:r>
              <a:rPr lang="en-US" sz="2400" dirty="0" smtClean="0"/>
              <a:t> </a:t>
            </a:r>
            <a:r>
              <a:rPr lang="hr-HR" sz="2400" dirty="0" smtClean="0"/>
              <a:t>privatizacije povezanih poduzeća, te odlučiti koji će dio  ostati u vlasništvu države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53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/>
              <a:t>Prethodna</a:t>
            </a:r>
            <a:r>
              <a:rPr lang="en-US" sz="3600" dirty="0"/>
              <a:t> </a:t>
            </a:r>
            <a:r>
              <a:rPr lang="en-US" sz="3600" dirty="0" err="1"/>
              <a:t>izdanja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u="sng" dirty="0" smtClean="0">
                <a:hlinkClick r:id="rId2"/>
              </a:rPr>
              <a:t>No</a:t>
            </a:r>
            <a:r>
              <a:rPr lang="en-US" sz="2400" u="sng" dirty="0" smtClean="0">
                <a:hlinkClick r:id="rId2"/>
              </a:rPr>
              <a:t>. </a:t>
            </a:r>
            <a:r>
              <a:rPr lang="en-US" sz="2400" u="sng" dirty="0" smtClean="0">
                <a:hlinkClick r:id="rId2"/>
              </a:rPr>
              <a:t>1. </a:t>
            </a:r>
            <a:r>
              <a:rPr lang="en-US" sz="2400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u="sng" dirty="0" smtClean="0">
                <a:hlinkClick r:id="rId3"/>
              </a:rPr>
              <a:t> </a:t>
            </a:r>
            <a:r>
              <a:rPr lang="en-US" sz="2400" u="sng" dirty="0">
                <a:hlinkClick r:id="rId3"/>
              </a:rPr>
              <a:t>Operations of football clubs in </a:t>
            </a:r>
            <a:r>
              <a:rPr lang="en-US" sz="2400" u="sng" dirty="0" smtClean="0">
                <a:hlinkClick r:id="rId3"/>
              </a:rPr>
              <a:t>Croatia</a:t>
            </a:r>
            <a:endParaRPr lang="en-US" sz="2400" u="sng" dirty="0" smtClean="0"/>
          </a:p>
          <a:p>
            <a:pPr marL="266700" indent="-266700"/>
            <a:endParaRPr lang="hr-HR" sz="2400" dirty="0"/>
          </a:p>
          <a:p>
            <a:pPr marL="266700" indent="-266700"/>
            <a:r>
              <a:rPr lang="hr-HR" sz="2400" dirty="0" smtClean="0">
                <a:hlinkClick r:id="rId4"/>
              </a:rPr>
              <a:t>No. </a:t>
            </a:r>
            <a:r>
              <a:rPr lang="en-US" sz="2400" dirty="0" smtClean="0">
                <a:hlinkClick r:id="rId4"/>
              </a:rPr>
              <a:t>2 </a:t>
            </a:r>
            <a:r>
              <a:rPr lang="en-US" sz="2400" dirty="0">
                <a:solidFill>
                  <a:srgbClr val="003399"/>
                </a:solidFill>
                <a:sym typeface="Symbol" panose="05050102010706020507" pitchFamily="18" charset="2"/>
                <a:hlinkClick r:id="rId5"/>
              </a:rPr>
              <a:t></a:t>
            </a:r>
            <a:r>
              <a:rPr lang="en-US" sz="2400" dirty="0" smtClean="0">
                <a:hlinkClick r:id="rId6"/>
              </a:rPr>
              <a:t> </a:t>
            </a:r>
            <a:r>
              <a:rPr lang="en-US" sz="2400" dirty="0">
                <a:hlinkClick r:id="rId6"/>
              </a:rPr>
              <a:t>The restructuring and </a:t>
            </a:r>
            <a:r>
              <a:rPr lang="en-US" sz="2400" dirty="0" err="1">
                <a:hlinkClick r:id="rId6"/>
              </a:rPr>
              <a:t>privatisation</a:t>
            </a:r>
            <a:r>
              <a:rPr lang="en-US" sz="2400" dirty="0">
                <a:hlinkClick r:id="rId6"/>
              </a:rPr>
              <a:t> of the shipyards in </a:t>
            </a:r>
            <a:r>
              <a:rPr lang="en-US" sz="2400" dirty="0" smtClean="0">
                <a:hlinkClick r:id="rId6"/>
              </a:rPr>
              <a:t>Croatia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266700" indent="-266700"/>
            <a:endParaRPr lang="hr-HR" sz="2400" dirty="0"/>
          </a:p>
          <a:p>
            <a:pPr marL="266700" indent="-266700"/>
            <a:r>
              <a:rPr lang="hr-HR" sz="2400" dirty="0" smtClean="0">
                <a:solidFill>
                  <a:srgbClr val="003399"/>
                </a:solidFill>
                <a:hlinkClick r:id="rId7"/>
              </a:rPr>
              <a:t>No</a:t>
            </a:r>
            <a:r>
              <a:rPr lang="en-US" sz="2400" dirty="0" smtClean="0">
                <a:solidFill>
                  <a:srgbClr val="003399"/>
                </a:solidFill>
                <a:hlinkClick r:id="rId7"/>
              </a:rPr>
              <a:t>. </a:t>
            </a:r>
            <a:r>
              <a:rPr lang="en-US" sz="2400" dirty="0" smtClean="0">
                <a:solidFill>
                  <a:srgbClr val="003399"/>
                </a:solidFill>
                <a:hlinkClick r:id="rId7"/>
              </a:rPr>
              <a:t>3 </a:t>
            </a:r>
            <a:r>
              <a:rPr lang="en-US" sz="2400" dirty="0" smtClean="0">
                <a:solidFill>
                  <a:srgbClr val="003399"/>
                </a:solidFill>
                <a:sym typeface="Symbol" panose="05050102010706020507" pitchFamily="18" charset="2"/>
                <a:hlinkClick r:id="rId7"/>
              </a:rPr>
              <a:t></a:t>
            </a:r>
            <a:r>
              <a:rPr lang="en-US" sz="2400" dirty="0" smtClean="0">
                <a:solidFill>
                  <a:srgbClr val="003399"/>
                </a:solidFill>
                <a:hlinkClick r:id="rId7"/>
              </a:rPr>
              <a:t> </a:t>
            </a:r>
            <a:r>
              <a:rPr lang="en-US" sz="2400" dirty="0">
                <a:solidFill>
                  <a:srgbClr val="003399"/>
                </a:solidFill>
                <a:hlinkClick r:id="rId7"/>
              </a:rPr>
              <a:t>The Gas Sector in the Republic of Croatia - </a:t>
            </a:r>
            <a:r>
              <a:rPr lang="en-US" sz="2400" dirty="0" err="1">
                <a:solidFill>
                  <a:srgbClr val="003399"/>
                </a:solidFill>
                <a:hlinkClick r:id="rId7"/>
              </a:rPr>
              <a:t>Liberalisation</a:t>
            </a:r>
            <a:r>
              <a:rPr lang="en-US" sz="2400" dirty="0">
                <a:solidFill>
                  <a:srgbClr val="003399"/>
                </a:solidFill>
                <a:hlinkClick r:id="rId7"/>
              </a:rPr>
              <a:t> and Financial </a:t>
            </a:r>
            <a:r>
              <a:rPr lang="en-US" sz="2400" dirty="0" smtClean="0">
                <a:solidFill>
                  <a:srgbClr val="003399"/>
                </a:solidFill>
                <a:hlinkClick r:id="rId7"/>
              </a:rPr>
              <a:t>Operations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2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5"/>
          <a:stretch/>
        </p:blipFill>
        <p:spPr>
          <a:xfrm>
            <a:off x="0" y="4179116"/>
            <a:ext cx="4684143" cy="11192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12339" y="5526606"/>
            <a:ext cx="287782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Publisher</a:t>
            </a:r>
            <a:r>
              <a:rPr lang="hr-HR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Institute of Public Finance</a:t>
            </a:r>
            <a:endParaRPr lang="hr-H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Zagreb, Smičiklasova 21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 (+385 1) 4886 444</a:t>
            </a:r>
            <a:r>
              <a:rPr lang="hr-HR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hr-HR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fi</a:t>
            </a:r>
            <a:r>
              <a:rPr lang="hr-HR" sz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scus@ijf.hr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Editors</a:t>
            </a:r>
            <a:r>
              <a:rPr lang="hr-HR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Anto Bajo </a:t>
            </a:r>
            <a:r>
              <a:rPr lang="hr-HR" sz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hr-HR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Marko Primorac</a:t>
            </a: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www.ijf.hr</a:t>
            </a: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hr-H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fiscus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677" y="1083394"/>
            <a:ext cx="35298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vision of </a:t>
            </a:r>
            <a:r>
              <a:rPr lang="en-US" sz="14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to become a reliable source of sectoral analyses through the prism of interaction between the public and private sector.</a:t>
            </a:r>
          </a:p>
          <a:p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mission of </a:t>
            </a:r>
            <a:r>
              <a:rPr lang="en-US" sz="14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to identify the key challenges faced by certain economic sectors and offer suggestions for the improvement and preservation of the long-term stability of the Croatian economy.</a:t>
            </a:r>
            <a:r>
              <a:rPr lang="hr-HR" sz="16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7408" y="853279"/>
            <a:ext cx="32421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350" dirty="0" err="1">
                <a:solidFill>
                  <a:schemeClr val="bg1"/>
                </a:solidFill>
              </a:rPr>
              <a:t>The</a:t>
            </a:r>
            <a:r>
              <a:rPr lang="hr-HR" sz="1350" dirty="0">
                <a:solidFill>
                  <a:schemeClr val="bg1"/>
                </a:solidFill>
              </a:rPr>
              <a:t> </a:t>
            </a:r>
            <a:r>
              <a:rPr lang="hr-HR" sz="1350" dirty="0" err="1">
                <a:solidFill>
                  <a:schemeClr val="bg1"/>
                </a:solidFill>
              </a:rPr>
              <a:t>main</a:t>
            </a:r>
            <a:r>
              <a:rPr lang="hr-HR" sz="1350" dirty="0">
                <a:solidFill>
                  <a:schemeClr val="bg1"/>
                </a:solidFill>
              </a:rPr>
              <a:t> </a:t>
            </a:r>
            <a:r>
              <a:rPr lang="hr-HR" sz="1350" dirty="0" err="1">
                <a:solidFill>
                  <a:schemeClr val="bg1"/>
                </a:solidFill>
              </a:rPr>
              <a:t>objectives</a:t>
            </a:r>
            <a:r>
              <a:rPr lang="hr-HR" sz="1350" dirty="0">
                <a:solidFill>
                  <a:schemeClr val="bg1"/>
                </a:solidFill>
              </a:rPr>
              <a:t> </a:t>
            </a:r>
            <a:r>
              <a:rPr lang="hr-HR" sz="1350" dirty="0" smtClean="0">
                <a:solidFill>
                  <a:schemeClr val="bg1"/>
                </a:solidFill>
              </a:rPr>
              <a:t>are: </a:t>
            </a:r>
            <a:endParaRPr lang="hr-HR" sz="13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to provide in-depth analysis of the financial operations of public sector institutions and those institutions that are in any way associated with the production of goods and the provision of services of a broader public interest;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to improve understanding of the financial consequences of their operations and increase accountability;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to provide objective information on their business operations to the broader professional public and to investors;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to contribute to the removal of administrative barriers to the development of </a:t>
            </a:r>
            <a:r>
              <a:rPr lang="en-US" sz="1350" dirty="0" err="1">
                <a:solidFill>
                  <a:schemeClr val="bg1"/>
                </a:solidFill>
              </a:rPr>
              <a:t>competetiveness</a:t>
            </a:r>
            <a:r>
              <a:rPr lang="en-US" sz="1350" dirty="0">
                <a:solidFill>
                  <a:schemeClr val="bg1"/>
                </a:solidFill>
              </a:rPr>
              <a:t> and the market economy</a:t>
            </a:r>
            <a:endParaRPr lang="hr-HR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Glavni</a:t>
            </a:r>
            <a:r>
              <a:rPr lang="en-US" sz="4000" dirty="0" smtClean="0"/>
              <a:t> </a:t>
            </a:r>
            <a:r>
              <a:rPr lang="en-US" sz="4000" dirty="0" err="1" smtClean="0"/>
              <a:t>ciljevi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hr-HR" sz="3000" dirty="0" smtClean="0"/>
              <a:t>Analizirati </a:t>
            </a:r>
            <a:r>
              <a:rPr lang="hr-HR" sz="3000" dirty="0"/>
              <a:t>financijsko poslovanje javnih društava koja se bave željezničkim prometom – HŽ </a:t>
            </a:r>
            <a:r>
              <a:rPr lang="hr-HR" sz="3000" dirty="0" err="1"/>
              <a:t>Cargo</a:t>
            </a:r>
            <a:r>
              <a:rPr lang="hr-HR" sz="3000" dirty="0"/>
              <a:t> d.o.o., HŽ Infrastruktura d.o.o. i HŽ Putnički prijevoz d.o.o</a:t>
            </a:r>
            <a:r>
              <a:rPr lang="hr-HR" sz="3000" dirty="0" smtClean="0"/>
              <a:t>.</a:t>
            </a:r>
            <a:endParaRPr lang="en-US" sz="3000" dirty="0" smtClean="0"/>
          </a:p>
          <a:p>
            <a:endParaRPr lang="hr-HR" sz="3000" dirty="0"/>
          </a:p>
          <a:p>
            <a:r>
              <a:rPr lang="en-US" sz="3000" dirty="0" smtClean="0"/>
              <a:t> </a:t>
            </a:r>
            <a:r>
              <a:rPr lang="hr-HR" sz="3000" dirty="0" smtClean="0"/>
              <a:t>Ocijeniti provedbu restrukturiranja do 2016. </a:t>
            </a:r>
            <a:endParaRPr lang="hr-HR" sz="3000" dirty="0"/>
          </a:p>
          <a:p>
            <a:endParaRPr lang="hr-HR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</a:t>
            </a:r>
            <a:r>
              <a:rPr lang="hr-HR" sz="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inance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05684" cy="1325563"/>
          </a:xfrm>
        </p:spPr>
        <p:txBody>
          <a:bodyPr anchor="t" anchorCtr="0">
            <a:normAutofit/>
          </a:bodyPr>
          <a:lstStyle/>
          <a:p>
            <a:r>
              <a:rPr lang="hr-HR" sz="4000" dirty="0" err="1"/>
              <a:t>Parent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 smtClean="0"/>
              <a:t>associated</a:t>
            </a:r>
            <a:r>
              <a:rPr lang="hr-HR" sz="4000" dirty="0" smtClean="0"/>
              <a:t> </a:t>
            </a:r>
            <a:br>
              <a:rPr lang="hr-HR" sz="4000" dirty="0" smtClean="0"/>
            </a:br>
            <a:r>
              <a:rPr lang="hr-HR" sz="4000" dirty="0" err="1" smtClean="0"/>
              <a:t>companies</a:t>
            </a:r>
            <a:r>
              <a:rPr lang="en-US" sz="4000" dirty="0" smtClean="0"/>
              <a:t> (</a:t>
            </a:r>
            <a:r>
              <a:rPr lang="hr-HR" sz="4000" dirty="0" smtClean="0"/>
              <a:t>1</a:t>
            </a:r>
            <a:r>
              <a:rPr lang="en-US" sz="4000" dirty="0" smtClean="0"/>
              <a:t>)</a:t>
            </a:r>
            <a:endParaRPr lang="hr-HR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02964"/>
              </p:ext>
            </p:extLst>
          </p:nvPr>
        </p:nvGraphicFramePr>
        <p:xfrm>
          <a:off x="728980" y="1551481"/>
          <a:ext cx="7712017" cy="4583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672">
                  <a:extLst>
                    <a:ext uri="{9D8B030D-6E8A-4147-A177-3AD203B41FA5}">
                      <a16:colId xmlns:a16="http://schemas.microsoft.com/office/drawing/2014/main" val="3850564727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303616293"/>
                    </a:ext>
                  </a:extLst>
                </a:gridCol>
                <a:gridCol w="3558163">
                  <a:extLst>
                    <a:ext uri="{9D8B030D-6E8A-4147-A177-3AD203B41FA5}">
                      <a16:colId xmlns:a16="http://schemas.microsoft.com/office/drawing/2014/main" val="1473748497"/>
                    </a:ext>
                  </a:extLst>
                </a:gridCol>
                <a:gridCol w="926844">
                  <a:extLst>
                    <a:ext uri="{9D8B030D-6E8A-4147-A177-3AD203B41FA5}">
                      <a16:colId xmlns:a16="http://schemas.microsoft.com/office/drawing/2014/main" val="2809374598"/>
                    </a:ext>
                  </a:extLst>
                </a:gridCol>
                <a:gridCol w="1017918">
                  <a:extLst>
                    <a:ext uri="{9D8B030D-6E8A-4147-A177-3AD203B41FA5}">
                      <a16:colId xmlns:a16="http://schemas.microsoft.com/office/drawing/2014/main" val="3924021484"/>
                    </a:ext>
                  </a:extLst>
                </a:gridCol>
              </a:tblGrid>
              <a:tr h="9528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Company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Share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capital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(total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million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kuna)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Companies</a:t>
                      </a:r>
                      <a:r>
                        <a:rPr lang="hr-HR" sz="1200" baseline="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baseline="0" dirty="0" err="1" smtClean="0">
                          <a:solidFill>
                            <a:srgbClr val="004D76"/>
                          </a:solidFill>
                          <a:effectLst/>
                        </a:rPr>
                        <a:t>owned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Percentage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owned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Capital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and</a:t>
                      </a:r>
                      <a:r>
                        <a:rPr lang="hr-HR" sz="1200" baseline="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baseline="0" dirty="0" err="1" smtClean="0">
                          <a:solidFill>
                            <a:srgbClr val="004D76"/>
                          </a:solidFill>
                          <a:effectLst/>
                        </a:rPr>
                        <a:t>reserves</a:t>
                      </a:r>
                      <a:r>
                        <a:rPr lang="hr-HR" sz="1200" baseline="0" dirty="0" smtClean="0">
                          <a:solidFill>
                            <a:srgbClr val="004D76"/>
                          </a:solidFill>
                          <a:effectLst/>
                        </a:rPr>
                        <a:t> of </a:t>
                      </a:r>
                      <a:r>
                        <a:rPr lang="hr-HR" sz="1200" baseline="0" dirty="0" err="1" smtClean="0">
                          <a:solidFill>
                            <a:srgbClr val="004D76"/>
                          </a:solidFill>
                          <a:effectLst/>
                        </a:rPr>
                        <a:t>subsidiaries</a:t>
                      </a:r>
                      <a:r>
                        <a:rPr lang="hr-HR" sz="1200" baseline="0" dirty="0" smtClean="0">
                          <a:solidFill>
                            <a:srgbClr val="004D76"/>
                          </a:solidFill>
                          <a:effectLst/>
                        </a:rPr>
                        <a:t> (</a:t>
                      </a:r>
                      <a:r>
                        <a:rPr lang="hr-HR" sz="1200" baseline="0" dirty="0" err="1" smtClean="0">
                          <a:solidFill>
                            <a:srgbClr val="004D76"/>
                          </a:solidFill>
                          <a:effectLst/>
                        </a:rPr>
                        <a:t>in</a:t>
                      </a:r>
                      <a:r>
                        <a:rPr lang="hr-HR" sz="1200" baseline="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baseline="0" dirty="0" err="1" smtClean="0">
                          <a:solidFill>
                            <a:srgbClr val="004D76"/>
                          </a:solidFill>
                          <a:effectLst/>
                        </a:rPr>
                        <a:t>million</a:t>
                      </a:r>
                      <a:r>
                        <a:rPr lang="hr-HR" sz="1200" baseline="0" dirty="0" smtClean="0">
                          <a:solidFill>
                            <a:srgbClr val="004D76"/>
                          </a:solidFill>
                          <a:effectLst/>
                        </a:rPr>
                        <a:t> kuna)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540439"/>
                  </a:ext>
                </a:extLst>
              </a:tr>
              <a:tr h="1828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Infrastruktura 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292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Pružne građevine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242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323630"/>
                  </a:ext>
                </a:extLst>
              </a:tr>
              <a:tr h="1876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Croatia Express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1.87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558597"/>
                  </a:ext>
                </a:extLst>
              </a:tr>
              <a:tr h="37535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Proizvodnja-regeneracija d.o.o. 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/>
                      </a:r>
                      <a:b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</a:b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(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in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bankrupcy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since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2014)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23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-1*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42687"/>
                  </a:ext>
                </a:extLst>
              </a:tr>
              <a:tr h="182834">
                <a:tc row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Putnički prijevoz 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194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Tehnički servisi željezničkih vozila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35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355704"/>
                  </a:ext>
                </a:extLst>
              </a:tr>
              <a:tr h="18283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</a:rPr>
                        <a:t>Tersus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 eko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5.2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8485"/>
                  </a:ext>
                </a:extLst>
              </a:tr>
              <a:tr h="37535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Tvornica željezničkih vozila Gredelj d.o.o. 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/>
                      </a:r>
                      <a:b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</a:b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(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in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bankrupcy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71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936515"/>
                  </a:ext>
                </a:extLst>
              </a:tr>
              <a:tr h="23450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Proizvodnja – regeneracija d.o.o. 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(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in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</a:rPr>
                        <a:t>bankrupcy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)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77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-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3.6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*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00672"/>
                  </a:ext>
                </a:extLst>
              </a:tr>
              <a:tr h="182834">
                <a:tc rowSpan="9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</a:rPr>
                        <a:t>Cargo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1,693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Agencija za Integralni Transport d.o.o., Zagreb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-52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099056"/>
                  </a:ext>
                </a:extLst>
              </a:tr>
              <a:tr h="18283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AGIT Bosna i Hercegovina d.o.o., Sarajevo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na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81674"/>
                  </a:ext>
                </a:extLst>
              </a:tr>
              <a:tr h="18283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AGIT 2008 Srbija d.o.o., Beograd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0.3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555888"/>
                  </a:ext>
                </a:extLst>
              </a:tr>
              <a:tr h="18283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Održavanje vagona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2.5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35621"/>
                  </a:ext>
                </a:extLst>
              </a:tr>
              <a:tr h="1876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Radionica željezničkih vozila Čakovec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56.6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474337"/>
                  </a:ext>
                </a:extLst>
              </a:tr>
              <a:tr h="37535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Remont i proizvodnja željezničkih vozila Slavonski Brod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28.1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92272"/>
                  </a:ext>
                </a:extLst>
              </a:tr>
              <a:tr h="1876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Robno transportni centar Slavonski Brod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100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1.16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011964"/>
                  </a:ext>
                </a:extLst>
              </a:tr>
              <a:tr h="18283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</a:rPr>
                        <a:t>CROKOMBI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 d.o.o.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47.59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0.9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030242"/>
                  </a:ext>
                </a:extLst>
              </a:tr>
              <a:tr h="18283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</a:rPr>
                        <a:t>Cargo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</a:rPr>
                        <a:t> Centar Zagreb d.d.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</a:rPr>
                        <a:t>20</a:t>
                      </a:r>
                      <a:endParaRPr lang="hr-HR" sz="120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</a:rPr>
                        <a:t>0.2</a:t>
                      </a:r>
                      <a:endParaRPr lang="hr-HR" sz="1200" dirty="0">
                        <a:solidFill>
                          <a:srgbClr val="004D7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24" marR="23924" marT="0" marB="0" anchor="ctr">
                    <a:lnL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215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8650" y="6083581"/>
            <a:ext cx="73766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i="1" dirty="0">
                <a:solidFill>
                  <a:srgbClr val="004D76"/>
                </a:solidFill>
              </a:rPr>
              <a:t>* </a:t>
            </a:r>
            <a:r>
              <a:rPr lang="hr-HR" sz="1100" i="1" dirty="0">
                <a:solidFill>
                  <a:srgbClr val="FF0000"/>
                </a:solidFill>
              </a:rPr>
              <a:t>Posljednji dostupni podatci su za 2012.</a:t>
            </a:r>
          </a:p>
          <a:p>
            <a:r>
              <a:rPr lang="hr-HR" sz="1100" i="1" dirty="0" err="1" smtClean="0">
                <a:solidFill>
                  <a:srgbClr val="004D76"/>
                </a:solidFill>
              </a:rPr>
              <a:t>Source</a:t>
            </a:r>
            <a:r>
              <a:rPr lang="hr-HR" sz="1100" i="1" dirty="0" smtClean="0">
                <a:solidFill>
                  <a:srgbClr val="004D76"/>
                </a:solidFill>
              </a:rPr>
              <a:t>: </a:t>
            </a:r>
            <a:r>
              <a:rPr lang="en-US" sz="1100" i="1" dirty="0">
                <a:solidFill>
                  <a:srgbClr val="004D76"/>
                </a:solidFill>
              </a:rPr>
              <a:t>Authors based on companies’ financial statements for 2015</a:t>
            </a:r>
            <a:endParaRPr lang="hr-HR" sz="1100" i="1" dirty="0">
              <a:solidFill>
                <a:srgbClr val="004D76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3418" y="6619397"/>
            <a:ext cx="6186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000" cap="small" smtClean="0"/>
              <a:t> </a:t>
            </a:r>
            <a:endParaRPr lang="hr-HR" sz="1000" cap="small" dirty="0"/>
          </a:p>
        </p:txBody>
      </p:sp>
      <p:sp>
        <p:nvSpPr>
          <p:cNvPr id="9" name="Rectangle 8"/>
          <p:cNvSpPr/>
          <p:nvPr/>
        </p:nvSpPr>
        <p:spPr>
          <a:xfrm>
            <a:off x="976099" y="645239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0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 err="1" smtClean="0"/>
              <a:t>Parent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associated</a:t>
            </a:r>
            <a:r>
              <a:rPr lang="hr-HR" sz="4000" dirty="0" smtClean="0"/>
              <a:t> </a:t>
            </a:r>
            <a:br>
              <a:rPr lang="hr-HR" sz="4000" dirty="0" smtClean="0"/>
            </a:br>
            <a:r>
              <a:rPr lang="hr-HR" sz="4000" dirty="0" err="1" smtClean="0"/>
              <a:t>companies</a:t>
            </a:r>
            <a:r>
              <a:rPr lang="en-US" sz="4000" dirty="0" smtClean="0"/>
              <a:t> </a:t>
            </a:r>
            <a:r>
              <a:rPr lang="en-US" sz="4000" dirty="0" smtClean="0"/>
              <a:t>(2)</a:t>
            </a:r>
            <a:endParaRPr lang="hr-HR" sz="4000" dirty="0"/>
          </a:p>
        </p:txBody>
      </p:sp>
      <p:sp>
        <p:nvSpPr>
          <p:cNvPr id="11" name="Rectangle 10"/>
          <p:cNvSpPr/>
          <p:nvPr/>
        </p:nvSpPr>
        <p:spPr>
          <a:xfrm>
            <a:off x="678815" y="5542943"/>
            <a:ext cx="77044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i="1" dirty="0" smtClean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i="1" dirty="0" smtClean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total employees from 2006 to 2011 is on average greater for about 2,300 (Parent) and 3000 (Group) employed in </a:t>
            </a:r>
            <a:r>
              <a:rPr lang="en-US" sz="1100" i="1" dirty="0" err="1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Vuča</a:t>
            </a:r>
            <a:r>
              <a:rPr lang="en-US" sz="1100" i="1" dirty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vlakova</a:t>
            </a:r>
            <a:r>
              <a:rPr lang="en-US" sz="1100" i="1" dirty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Holding </a:t>
            </a:r>
          </a:p>
          <a:p>
            <a:pPr>
              <a:spcAft>
                <a:spcPts val="0"/>
              </a:spcAft>
            </a:pPr>
            <a:r>
              <a:rPr lang="en-US" sz="1100" i="1" dirty="0">
                <a:solidFill>
                  <a:srgbClr val="00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Annual financial reports and annual company reports</a:t>
            </a:r>
            <a:endParaRPr lang="hr-HR" sz="1100" i="1" dirty="0">
              <a:solidFill>
                <a:srgbClr val="004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6099" y="645239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06056"/>
              </p:ext>
            </p:extLst>
          </p:nvPr>
        </p:nvGraphicFramePr>
        <p:xfrm>
          <a:off x="748025" y="1446552"/>
          <a:ext cx="7196761" cy="4077975"/>
        </p:xfrm>
        <a:graphic>
          <a:graphicData uri="http://schemas.openxmlformats.org/drawingml/2006/table">
            <a:tbl>
              <a:tblPr firstRow="1" firstCol="1" bandRow="1"/>
              <a:tblGrid>
                <a:gridCol w="791643">
                  <a:extLst>
                    <a:ext uri="{9D8B030D-6E8A-4147-A177-3AD203B41FA5}">
                      <a16:colId xmlns:a16="http://schemas.microsoft.com/office/drawing/2014/main" val="390261666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647523488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1222181904"/>
                    </a:ext>
                  </a:extLst>
                </a:gridCol>
                <a:gridCol w="818990">
                  <a:extLst>
                    <a:ext uri="{9D8B030D-6E8A-4147-A177-3AD203B41FA5}">
                      <a16:colId xmlns:a16="http://schemas.microsoft.com/office/drawing/2014/main" val="877626554"/>
                    </a:ext>
                  </a:extLst>
                </a:gridCol>
                <a:gridCol w="818990">
                  <a:extLst>
                    <a:ext uri="{9D8B030D-6E8A-4147-A177-3AD203B41FA5}">
                      <a16:colId xmlns:a16="http://schemas.microsoft.com/office/drawing/2014/main" val="4279818169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336548152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3198623617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27940421"/>
                    </a:ext>
                  </a:extLst>
                </a:gridCol>
                <a:gridCol w="679373">
                  <a:extLst>
                    <a:ext uri="{9D8B030D-6E8A-4147-A177-3AD203B41FA5}">
                      <a16:colId xmlns:a16="http://schemas.microsoft.com/office/drawing/2014/main" val="1931720200"/>
                    </a:ext>
                  </a:extLst>
                </a:gridCol>
              </a:tblGrid>
              <a:tr h="4817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Infrastruktura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Cargo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Putnički prijevoz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Ukupno*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7396"/>
                  </a:ext>
                </a:extLst>
              </a:tr>
              <a:tr h="32041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Matica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Matica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Matica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Matica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9579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7,538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2,564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1,252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11,354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58165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8,406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7,421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3,157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2,549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3,865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1,207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15,428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11,177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95140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8,347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7,350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3,129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2,508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3,880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1,198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15,356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11,056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70670"/>
                  </a:ext>
                </a:extLst>
              </a:tr>
              <a:tr h="3590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7,970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7,103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3,019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2,397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3,675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1,186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14,664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10,686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44485"/>
                  </a:ext>
                </a:extLst>
              </a:tr>
              <a:tr h="3563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7,956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6,860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3,452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2,307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3,513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1,187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14,921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10,354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664"/>
                  </a:ext>
                </a:extLst>
              </a:tr>
              <a:tr h="317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7,865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6,839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3,400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2,308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3,439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1,129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14,704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10,276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17901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7,308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6,436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4,403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3,330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3,375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2,176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15,086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11,942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03364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7,525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5,438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3,346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2,686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3,080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2,087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13,951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10,211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10728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7,253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5,097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3,048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2,270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2,887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1,906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13,188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9,273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53507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6,254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5,029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2,847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2,085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2,827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1,922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11,928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9,036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7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Liberalizacija tržišta i odabrani pokazatelji željezničkog prometa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hr-HR" sz="2400" dirty="0" smtClean="0"/>
              <a:t>Željeznička poduzeća u vlasništvu Republike Hrvatske su zabilježila značajan pad prometa prevezenih putnika i robe</a:t>
            </a:r>
          </a:p>
          <a:p>
            <a:pPr marL="266700" indent="-266700"/>
            <a:r>
              <a:rPr lang="hr-HR" sz="2400" dirty="0" smtClean="0"/>
              <a:t>Željeznice su sve manje značajne zbog  veće atraktivnosti cestovnog prometa, slabog stanja infrastrukture, niske razine investicija, teškoća u prometu uzrokovanih remontima pruga te spore i neadekvatne organizacijske transformacije javnih željezničkih društava</a:t>
            </a:r>
          </a:p>
          <a:p>
            <a:pPr marL="266700" indent="-266700"/>
            <a:r>
              <a:rPr lang="hr-HR" sz="2400" dirty="0" smtClean="0"/>
              <a:t>To se odražava i na slabo financijsko poslovanje željezničkih poduzeća u vlasništvu države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r-HR" sz="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6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Institucionalni okvir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r-HR" sz="4000" dirty="0" smtClean="0"/>
              <a:t>željezničkog </a:t>
            </a:r>
            <a:r>
              <a:rPr lang="hr-HR" sz="4000" dirty="0"/>
              <a:t>prometa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66700" indent="-266700"/>
            <a:r>
              <a:rPr lang="hr-HR" dirty="0" smtClean="0"/>
              <a:t>Posljednjih pet godina prisutne su brojne statusne </a:t>
            </a:r>
            <a:r>
              <a:rPr lang="hr-HR" sz="2600" dirty="0" smtClean="0"/>
              <a:t>promjene (spajanja, dijeljenja) društava kao i stalna „kretanja“ zaposlenih između matice i povezanih društava i obratno, zbog kojih je teško utvrditi stvarni broj zaposlenih na razini svih društava, te procijeniti ukupne troškove zaposlenih</a:t>
            </a:r>
          </a:p>
          <a:p>
            <a:pPr marL="266700" indent="-266700"/>
            <a:r>
              <a:rPr lang="hr-HR" sz="2600" dirty="0" smtClean="0"/>
              <a:t>Ukupno na razini sektora smanjen je broj zaposlenih za oko 3.000 i to uglavnom kao posljedica restrukturiranja</a:t>
            </a:r>
          </a:p>
          <a:p>
            <a:pPr marL="266700" indent="-266700"/>
            <a:r>
              <a:rPr lang="hr-HR" sz="2600" dirty="0" smtClean="0"/>
              <a:t>Velike i učestale organizacijske promjene negativno se odražavaju na stabilnost i financijsko poslovanje te vođenje razborite poslovne politike društava</a:t>
            </a:r>
          </a:p>
          <a:p>
            <a:pPr algn="just"/>
            <a:endParaRPr lang="hr-HR" sz="26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61022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35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/>
              <a:t>Proces restrukturiranja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r-HR" sz="4000" dirty="0" smtClean="0"/>
              <a:t>Hrvatskih </a:t>
            </a:r>
            <a:r>
              <a:rPr lang="hr-HR" sz="4000" dirty="0"/>
              <a:t>željeznica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8326"/>
            <a:ext cx="8140596" cy="4351338"/>
          </a:xfrm>
        </p:spPr>
        <p:txBody>
          <a:bodyPr>
            <a:noAutofit/>
          </a:bodyPr>
          <a:lstStyle/>
          <a:p>
            <a:pPr marL="266700" indent="-266700">
              <a:spcBef>
                <a:spcPts val="800"/>
              </a:spcBef>
            </a:pPr>
            <a:r>
              <a:rPr lang="hr-HR" sz="2200" dirty="0" smtClean="0"/>
              <a:t>Restrukturiranje državnih željezničkih poduzeća u svrhu povećanja konkurentnosti i stvaranja uvjeta za opstanak na liberaliziranom tržištu nije uspjelo</a:t>
            </a:r>
          </a:p>
          <a:p>
            <a:pPr marL="266700" indent="-266700">
              <a:spcBef>
                <a:spcPts val="800"/>
              </a:spcBef>
            </a:pPr>
            <a:r>
              <a:rPr lang="hr-HR" sz="2200" dirty="0" smtClean="0"/>
              <a:t>Infrastruktura nije od 2012. do 2016. smanjila planirani broj zaposlenih i troškove rada, a financijska produktivnost poduzeća nije porasla</a:t>
            </a:r>
          </a:p>
          <a:p>
            <a:pPr marL="266700" indent="-266700">
              <a:spcBef>
                <a:spcPts val="800"/>
              </a:spcBef>
            </a:pPr>
            <a:r>
              <a:rPr lang="hr-HR" sz="2200" spc="-20" dirty="0" smtClean="0"/>
              <a:t>Putnički prijevoz nije ostvario ni jedan od ciljeva restrukturiranja</a:t>
            </a:r>
          </a:p>
          <a:p>
            <a:pPr marL="266700" indent="-266700">
              <a:spcBef>
                <a:spcPts val="800"/>
              </a:spcBef>
            </a:pPr>
            <a:r>
              <a:rPr lang="hr-HR" sz="2200" dirty="0" err="1" smtClean="0"/>
              <a:t>Cargo</a:t>
            </a:r>
            <a:r>
              <a:rPr lang="hr-HR" sz="2200" dirty="0" smtClean="0"/>
              <a:t> je jedini izložen konkurenciji, a njegovo operativno poslovanje je stabilnije nego na početku procesa restrukturiranja</a:t>
            </a:r>
          </a:p>
          <a:p>
            <a:pPr marL="266700" indent="-266700">
              <a:spcBef>
                <a:spcPts val="800"/>
              </a:spcBef>
            </a:pPr>
            <a:r>
              <a:rPr lang="hr-HR" sz="2200" dirty="0" smtClean="0"/>
              <a:t>Dio povezanih društava je u stečaju ili u slaboj financijskog poziciji, a društva matice su financijski iscrpljena i nisu u mogućnosti preuzimati njihove obveze</a:t>
            </a:r>
            <a:endParaRPr lang="hr-HR" sz="2200" dirty="0"/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6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7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4000" dirty="0" err="1" smtClean="0"/>
              <a:t>Selected</a:t>
            </a:r>
            <a:r>
              <a:rPr lang="hr-HR" sz="4000" dirty="0" smtClean="0"/>
              <a:t> </a:t>
            </a:r>
            <a:r>
              <a:rPr lang="hr-HR" sz="4000" dirty="0" err="1" smtClean="0"/>
              <a:t>financial</a:t>
            </a:r>
            <a:r>
              <a:rPr lang="hr-HR" sz="4000" dirty="0" smtClean="0"/>
              <a:t> </a:t>
            </a:r>
            <a:r>
              <a:rPr lang="hr-HR" sz="4000" dirty="0" err="1" smtClean="0"/>
              <a:t>ratios</a:t>
            </a:r>
            <a:r>
              <a:rPr lang="hr-HR" sz="4000" dirty="0" smtClean="0"/>
              <a:t> </a:t>
            </a:r>
            <a:endParaRPr lang="hr-HR" sz="4000" dirty="0"/>
          </a:p>
        </p:txBody>
      </p:sp>
      <p:sp>
        <p:nvSpPr>
          <p:cNvPr id="11" name="Rectangle 10"/>
          <p:cNvSpPr/>
          <p:nvPr/>
        </p:nvSpPr>
        <p:spPr>
          <a:xfrm>
            <a:off x="609601" y="5365632"/>
            <a:ext cx="797368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i="1" dirty="0" smtClean="0">
                <a:solidFill>
                  <a:srgbClr val="004D76"/>
                </a:solidFill>
              </a:rPr>
              <a:t>Note: </a:t>
            </a:r>
            <a:r>
              <a:rPr lang="hr-HR" sz="1300" i="1" dirty="0">
                <a:solidFill>
                  <a:srgbClr val="004D76"/>
                </a:solidFill>
              </a:rPr>
              <a:t>* </a:t>
            </a:r>
            <a:r>
              <a:rPr lang="en-US" sz="1300" i="1" dirty="0">
                <a:solidFill>
                  <a:srgbClr val="004D76"/>
                </a:solidFill>
              </a:rPr>
              <a:t>Debt ratio is calculated after taking out the items of reservations and deferred payment of costs, while in the brackets the value of the ratio with these items is </a:t>
            </a:r>
            <a:r>
              <a:rPr lang="en-US" sz="1300" i="1" dirty="0" smtClean="0">
                <a:solidFill>
                  <a:srgbClr val="004D76"/>
                </a:solidFill>
              </a:rPr>
              <a:t>given</a:t>
            </a:r>
            <a:endParaRPr lang="hr-HR" sz="1300" i="1" dirty="0" smtClean="0">
              <a:solidFill>
                <a:srgbClr val="004D76"/>
              </a:solidFill>
            </a:endParaRPr>
          </a:p>
          <a:p>
            <a:r>
              <a:rPr lang="hr-HR" sz="1300" i="1" dirty="0" err="1" smtClean="0">
                <a:solidFill>
                  <a:srgbClr val="004D76"/>
                </a:solidFill>
              </a:rPr>
              <a:t>Source</a:t>
            </a:r>
            <a:r>
              <a:rPr lang="hr-HR" sz="1300" i="1" dirty="0" smtClean="0">
                <a:solidFill>
                  <a:srgbClr val="004D76"/>
                </a:solidFill>
              </a:rPr>
              <a:t>: </a:t>
            </a:r>
            <a:r>
              <a:rPr lang="en-US" sz="1300" i="1" dirty="0">
                <a:solidFill>
                  <a:srgbClr val="004D76"/>
                </a:solidFill>
              </a:rPr>
              <a:t>Authors according to consolidated annual financial reports for 2012-2015, </a:t>
            </a:r>
            <a:r>
              <a:rPr lang="en-US" sz="1300" i="1" dirty="0" err="1">
                <a:solidFill>
                  <a:srgbClr val="004D76"/>
                </a:solidFill>
              </a:rPr>
              <a:t>FINA</a:t>
            </a:r>
            <a:endParaRPr lang="hr-HR" sz="1300" i="1" dirty="0">
              <a:solidFill>
                <a:srgbClr val="004D7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27084"/>
              </p:ext>
            </p:extLst>
          </p:nvPr>
        </p:nvGraphicFramePr>
        <p:xfrm>
          <a:off x="748030" y="1581465"/>
          <a:ext cx="7069340" cy="3816852"/>
        </p:xfrm>
        <a:graphic>
          <a:graphicData uri="http://schemas.openxmlformats.org/drawingml/2006/table">
            <a:tbl>
              <a:tblPr firstRow="1" firstCol="1" bandRow="1"/>
              <a:tblGrid>
                <a:gridCol w="2579786">
                  <a:extLst>
                    <a:ext uri="{9D8B030D-6E8A-4147-A177-3AD203B41FA5}">
                      <a16:colId xmlns:a16="http://schemas.microsoft.com/office/drawing/2014/main" val="298502943"/>
                    </a:ext>
                  </a:extLst>
                </a:gridCol>
                <a:gridCol w="1416571">
                  <a:extLst>
                    <a:ext uri="{9D8B030D-6E8A-4147-A177-3AD203B41FA5}">
                      <a16:colId xmlns:a16="http://schemas.microsoft.com/office/drawing/2014/main" val="37037923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00642605"/>
                    </a:ext>
                  </a:extLst>
                </a:gridCol>
                <a:gridCol w="1701383">
                  <a:extLst>
                    <a:ext uri="{9D8B030D-6E8A-4147-A177-3AD203B41FA5}">
                      <a16:colId xmlns:a16="http://schemas.microsoft.com/office/drawing/2014/main" val="1465036388"/>
                    </a:ext>
                  </a:extLst>
                </a:gridCol>
              </a:tblGrid>
              <a:tr h="9369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 err="1" smtClean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 err="1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Putnički prijevoz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20640"/>
                  </a:ext>
                </a:extLst>
              </a:tr>
              <a:tr h="270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 ratio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210778"/>
                  </a:ext>
                </a:extLst>
              </a:tr>
              <a:tr h="270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Quick ratio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78475"/>
                  </a:ext>
                </a:extLst>
              </a:tr>
              <a:tr h="270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ratio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517502"/>
                  </a:ext>
                </a:extLst>
              </a:tr>
              <a:tr h="270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Debt ratio *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 (0,40)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(0,96)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(0,84)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162363"/>
                  </a:ext>
                </a:extLst>
              </a:tr>
              <a:tr h="3304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Asset turnover ratio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894627"/>
                  </a:ext>
                </a:extLst>
              </a:tr>
              <a:tr h="3451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Debtor collection period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12185"/>
                  </a:ext>
                </a:extLst>
              </a:tr>
              <a:tr h="3078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operational economy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051305"/>
                  </a:ext>
                </a:extLst>
              </a:tr>
              <a:tr h="270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economy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139908"/>
                  </a:ext>
                </a:extLst>
              </a:tr>
              <a:tr h="270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economy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385617"/>
                  </a:ext>
                </a:extLst>
              </a:tr>
              <a:tr h="270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</a:t>
                      </a:r>
                      <a:r>
                        <a:rPr lang="en-GB" sz="14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-1,80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-4,37</a:t>
                      </a:r>
                      <a:endParaRPr lang="hr-H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4D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-8,79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dirty="0"/>
              <a:t>Share of transfers from state budget in total operating revenue of the </a:t>
            </a:r>
            <a:r>
              <a:rPr lang="en-US" sz="3200" dirty="0" err="1"/>
              <a:t>railoway</a:t>
            </a:r>
            <a:r>
              <a:rPr lang="en-US" sz="3200" dirty="0"/>
              <a:t> companies, 2011-2015 (in </a:t>
            </a:r>
            <a:r>
              <a:rPr lang="en-US" sz="3200" dirty="0" smtClean="0"/>
              <a:t>%</a:t>
            </a:r>
            <a:r>
              <a:rPr lang="hr-HR" sz="3200" dirty="0" smtClean="0"/>
              <a:t>)</a:t>
            </a:r>
            <a:endParaRPr lang="hr-HR" sz="3200" dirty="0"/>
          </a:p>
        </p:txBody>
      </p:sp>
      <p:sp>
        <p:nvSpPr>
          <p:cNvPr id="11" name="Rectangle 10"/>
          <p:cNvSpPr/>
          <p:nvPr/>
        </p:nvSpPr>
        <p:spPr>
          <a:xfrm>
            <a:off x="628650" y="5772802"/>
            <a:ext cx="7694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300" i="1" dirty="0" err="1" smtClean="0">
                <a:solidFill>
                  <a:srgbClr val="004D76"/>
                </a:solidFill>
              </a:rPr>
              <a:t>Source</a:t>
            </a:r>
            <a:r>
              <a:rPr lang="hr-HR" sz="1300" i="1" dirty="0" smtClean="0">
                <a:solidFill>
                  <a:srgbClr val="004D76"/>
                </a:solidFill>
              </a:rPr>
              <a:t>: </a:t>
            </a:r>
            <a:r>
              <a:rPr lang="en-US" sz="1300" i="1" dirty="0">
                <a:solidFill>
                  <a:srgbClr val="004D76"/>
                </a:solidFill>
              </a:rPr>
              <a:t>Authors on the basis of the Report on the Execution of the National Budget from 2011 to 2015 and data from the financial reports of the companies </a:t>
            </a:r>
            <a:r>
              <a:rPr lang="en-US" sz="1300" i="1" dirty="0" smtClean="0">
                <a:solidFill>
                  <a:srgbClr val="004D76"/>
                </a:solidFill>
              </a:rPr>
              <a:t>concerned</a:t>
            </a:r>
            <a:endParaRPr lang="hr-HR" sz="1300" i="1" dirty="0">
              <a:solidFill>
                <a:srgbClr val="004D7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Public Finance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847080068"/>
              </p:ext>
            </p:extLst>
          </p:nvPr>
        </p:nvGraphicFramePr>
        <p:xfrm>
          <a:off x="717550" y="1933563"/>
          <a:ext cx="7455649" cy="382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2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jo-fiscu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jo-fiscus" id="{1613316A-BB1F-4A7D-9475-1F9F73070F63}" vid="{D61CF2EE-50C8-4263-A8DE-DAB01688D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bajo-fiscus</Template>
  <TotalTime>430</TotalTime>
  <Words>1817</Words>
  <Application>Microsoft Office PowerPoint</Application>
  <PresentationFormat>On-screen Show (4:3)</PresentationFormat>
  <Paragraphs>385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bajo-fiscus</vt:lpstr>
      <vt:lpstr>Restructuring the railway companies owned by the Republic of Croatia</vt:lpstr>
      <vt:lpstr>Glavni ciljevi</vt:lpstr>
      <vt:lpstr>Parent and associated  companies (1)</vt:lpstr>
      <vt:lpstr>Parent and associated  companies (2)</vt:lpstr>
      <vt:lpstr>Liberalizacija tržišta i odabrani pokazatelji željezničkog prometa </vt:lpstr>
      <vt:lpstr>Institucionalni okvir  željezničkog prometa </vt:lpstr>
      <vt:lpstr>Proces restrukturiranja  Hrvatskih željeznica</vt:lpstr>
      <vt:lpstr>Selected financial ratios </vt:lpstr>
      <vt:lpstr>Share of transfers from state budget in total operating revenue of the railoway companies, 2011-2015 (in %)</vt:lpstr>
      <vt:lpstr>State aid to railway transport, 2003-2015 (in bn kuna)</vt:lpstr>
      <vt:lpstr>Odobrena jamstva i dug željeznica</vt:lpstr>
      <vt:lpstr>Conclusion (1)</vt:lpstr>
      <vt:lpstr>Conclusion (2)</vt:lpstr>
      <vt:lpstr>Conclusion (3)</vt:lpstr>
      <vt:lpstr>Preporuke Vladi RH i Ministarstvu mora, prometa i infrastrukture (1)</vt:lpstr>
      <vt:lpstr>Preporuke Vladi RH i Ministarstvu mora, prometa i infrastrukture (2)</vt:lpstr>
      <vt:lpstr>Prethodna izdanja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Fabris</dc:creator>
  <cp:lastModifiedBy>Martina Fabris</cp:lastModifiedBy>
  <cp:revision>54</cp:revision>
  <cp:lastPrinted>2017-09-04T10:05:24Z</cp:lastPrinted>
  <dcterms:created xsi:type="dcterms:W3CDTF">2017-09-01T19:26:25Z</dcterms:created>
  <dcterms:modified xsi:type="dcterms:W3CDTF">2017-11-02T11:53:32Z</dcterms:modified>
</cp:coreProperties>
</file>