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21"/>
  </p:notesMasterIdLst>
  <p:handoutMasterIdLst>
    <p:handoutMasterId r:id="rId22"/>
  </p:handoutMasterIdLst>
  <p:sldIdLst>
    <p:sldId id="257" r:id="rId2"/>
    <p:sldId id="258" r:id="rId3"/>
    <p:sldId id="330" r:id="rId4"/>
    <p:sldId id="331"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11" r:id="rId19"/>
    <p:sldId id="272" r:id="rId20"/>
  </p:sldIdLst>
  <p:sldSz cx="9144000" cy="6858000" type="screen4x3"/>
  <p:notesSz cx="9926638" cy="679767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76"/>
    <a:srgbClr val="C00000"/>
    <a:srgbClr val="FF4D76"/>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1" autoAdjust="0"/>
    <p:restoredTop sz="94660"/>
  </p:normalViewPr>
  <p:slideViewPr>
    <p:cSldViewPr snapToGrid="0">
      <p:cViewPr varScale="1">
        <p:scale>
          <a:sx n="128" d="100"/>
          <a:sy n="128" d="100"/>
        </p:scale>
        <p:origin x="10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'Grafikon 1.'!$B$1</c:f>
              <c:strCache>
                <c:ptCount val="1"/>
                <c:pt idx="0">
                  <c:v>Poslovni prihodi (lijevo, u mil. kn)</c:v>
                </c:pt>
              </c:strCache>
            </c:strRef>
          </c:tx>
          <c:spPr>
            <a:solidFill>
              <a:schemeClr val="tx1">
                <a:lumMod val="50000"/>
                <a:lumOff val="50000"/>
              </a:schemeClr>
            </a:solidFill>
            <a:ln>
              <a:noFill/>
            </a:ln>
            <a:effectLst/>
          </c:spPr>
          <c:invertIfNegative val="0"/>
          <c:cat>
            <c:strRef>
              <c:f>'Grafikon 1.'!$A$2:$A$8</c:f>
              <c:strCache>
                <c:ptCount val="7"/>
                <c:pt idx="0">
                  <c:v>2011.</c:v>
                </c:pt>
                <c:pt idx="1">
                  <c:v>2012.</c:v>
                </c:pt>
                <c:pt idx="2">
                  <c:v>2013.</c:v>
                </c:pt>
                <c:pt idx="3">
                  <c:v>2014.</c:v>
                </c:pt>
                <c:pt idx="4">
                  <c:v>2015.</c:v>
                </c:pt>
                <c:pt idx="5">
                  <c:v>2016.</c:v>
                </c:pt>
                <c:pt idx="6">
                  <c:v>2017.</c:v>
                </c:pt>
              </c:strCache>
            </c:strRef>
          </c:cat>
          <c:val>
            <c:numRef>
              <c:f>'Grafikon 1.'!$B$2:$B$8</c:f>
              <c:numCache>
                <c:formatCode>General</c:formatCode>
                <c:ptCount val="7"/>
                <c:pt idx="0">
                  <c:v>1003.6</c:v>
                </c:pt>
                <c:pt idx="1">
                  <c:v>1046.26</c:v>
                </c:pt>
                <c:pt idx="2">
                  <c:v>1041.8800000000001</c:v>
                </c:pt>
                <c:pt idx="3">
                  <c:v>1057.83</c:v>
                </c:pt>
                <c:pt idx="4">
                  <c:v>996.17</c:v>
                </c:pt>
                <c:pt idx="5">
                  <c:v>1030.01</c:v>
                </c:pt>
                <c:pt idx="6">
                  <c:v>1021</c:v>
                </c:pt>
              </c:numCache>
            </c:numRef>
          </c:val>
          <c:extLst>
            <c:ext xmlns:c16="http://schemas.microsoft.com/office/drawing/2014/chart" uri="{C3380CC4-5D6E-409C-BE32-E72D297353CC}">
              <c16:uniqueId val="{00000000-E044-48EA-840D-880844C6541A}"/>
            </c:ext>
          </c:extLst>
        </c:ser>
        <c:ser>
          <c:idx val="1"/>
          <c:order val="1"/>
          <c:tx>
            <c:strRef>
              <c:f>'Grafikon 1.'!$C$1</c:f>
              <c:strCache>
                <c:ptCount val="1"/>
                <c:pt idx="0">
                  <c:v>Usluge održavanja (lijevo, u mil. kn)</c:v>
                </c:pt>
              </c:strCache>
            </c:strRef>
          </c:tx>
          <c:spPr>
            <a:solidFill>
              <a:schemeClr val="bg1">
                <a:lumMod val="75000"/>
              </a:schemeClr>
            </a:solidFill>
            <a:ln>
              <a:noFill/>
            </a:ln>
            <a:effectLst/>
          </c:spPr>
          <c:invertIfNegative val="0"/>
          <c:cat>
            <c:strRef>
              <c:f>'Grafikon 1.'!$A$2:$A$8</c:f>
              <c:strCache>
                <c:ptCount val="7"/>
                <c:pt idx="0">
                  <c:v>2011.</c:v>
                </c:pt>
                <c:pt idx="1">
                  <c:v>2012.</c:v>
                </c:pt>
                <c:pt idx="2">
                  <c:v>2013.</c:v>
                </c:pt>
                <c:pt idx="3">
                  <c:v>2014.</c:v>
                </c:pt>
                <c:pt idx="4">
                  <c:v>2015.</c:v>
                </c:pt>
                <c:pt idx="5">
                  <c:v>2016.</c:v>
                </c:pt>
                <c:pt idx="6">
                  <c:v>2017.</c:v>
                </c:pt>
              </c:strCache>
            </c:strRef>
          </c:cat>
          <c:val>
            <c:numRef>
              <c:f>'Grafikon 1.'!$C$2:$C$8</c:f>
              <c:numCache>
                <c:formatCode>General</c:formatCode>
                <c:ptCount val="7"/>
                <c:pt idx="0">
                  <c:v>794.33</c:v>
                </c:pt>
                <c:pt idx="1">
                  <c:v>769.67</c:v>
                </c:pt>
                <c:pt idx="2">
                  <c:v>683.85</c:v>
                </c:pt>
                <c:pt idx="3">
                  <c:v>632.01</c:v>
                </c:pt>
                <c:pt idx="4">
                  <c:v>611</c:v>
                </c:pt>
                <c:pt idx="5">
                  <c:v>523.32000000000005</c:v>
                </c:pt>
                <c:pt idx="6">
                  <c:v>666.4</c:v>
                </c:pt>
              </c:numCache>
            </c:numRef>
          </c:val>
          <c:extLst>
            <c:ext xmlns:c16="http://schemas.microsoft.com/office/drawing/2014/chart" uri="{C3380CC4-5D6E-409C-BE32-E72D297353CC}">
              <c16:uniqueId val="{00000001-E044-48EA-840D-880844C6541A}"/>
            </c:ext>
          </c:extLst>
        </c:ser>
        <c:dLbls>
          <c:showLegendKey val="0"/>
          <c:showVal val="0"/>
          <c:showCatName val="0"/>
          <c:showSerName val="0"/>
          <c:showPercent val="0"/>
          <c:showBubbleSize val="0"/>
        </c:dLbls>
        <c:gapWidth val="219"/>
        <c:overlap val="-27"/>
        <c:axId val="273227232"/>
        <c:axId val="273227776"/>
      </c:barChart>
      <c:lineChart>
        <c:grouping val="standard"/>
        <c:varyColors val="0"/>
        <c:ser>
          <c:idx val="2"/>
          <c:order val="2"/>
          <c:tx>
            <c:strRef>
              <c:f>'Grafikon 1.'!$D$1</c:f>
              <c:strCache>
                <c:ptCount val="1"/>
                <c:pt idx="0">
                  <c:v>Udio ŽUC-eva u prihodima kooperanata (desno, u %) </c:v>
                </c:pt>
              </c:strCache>
            </c:strRef>
          </c:tx>
          <c:spPr>
            <a:ln w="19050" cap="rnd">
              <a:solidFill>
                <a:srgbClr val="C00000"/>
              </a:solidFill>
              <a:round/>
            </a:ln>
            <a:effectLst/>
          </c:spPr>
          <c:marker>
            <c:symbol val="none"/>
          </c:marker>
          <c:cat>
            <c:strRef>
              <c:f>'Grafikon 1.'!$A$2:$A$8</c:f>
              <c:strCache>
                <c:ptCount val="7"/>
                <c:pt idx="0">
                  <c:v>2011.</c:v>
                </c:pt>
                <c:pt idx="1">
                  <c:v>2012.</c:v>
                </c:pt>
                <c:pt idx="2">
                  <c:v>2013.</c:v>
                </c:pt>
                <c:pt idx="3">
                  <c:v>2014.</c:v>
                </c:pt>
                <c:pt idx="4">
                  <c:v>2015.</c:v>
                </c:pt>
                <c:pt idx="5">
                  <c:v>2016.</c:v>
                </c:pt>
                <c:pt idx="6">
                  <c:v>2017.</c:v>
                </c:pt>
              </c:strCache>
            </c:strRef>
          </c:cat>
          <c:val>
            <c:numRef>
              <c:f>'Grafikon 1.'!$D$2:$D$8</c:f>
              <c:numCache>
                <c:formatCode>General</c:formatCode>
                <c:ptCount val="7"/>
                <c:pt idx="0">
                  <c:v>79.148066958947794</c:v>
                </c:pt>
                <c:pt idx="1">
                  <c:v>73.563932483321537</c:v>
                </c:pt>
                <c:pt idx="2">
                  <c:v>65.63615771489998</c:v>
                </c:pt>
                <c:pt idx="3">
                  <c:v>59.745894898046004</c:v>
                </c:pt>
                <c:pt idx="4">
                  <c:v>61.334912715701137</c:v>
                </c:pt>
                <c:pt idx="5">
                  <c:v>50.807273715789172</c:v>
                </c:pt>
                <c:pt idx="6">
                  <c:v>65.269343780607244</c:v>
                </c:pt>
              </c:numCache>
            </c:numRef>
          </c:val>
          <c:smooth val="0"/>
          <c:extLst>
            <c:ext xmlns:c16="http://schemas.microsoft.com/office/drawing/2014/chart" uri="{C3380CC4-5D6E-409C-BE32-E72D297353CC}">
              <c16:uniqueId val="{00000002-E044-48EA-840D-880844C6541A}"/>
            </c:ext>
          </c:extLst>
        </c:ser>
        <c:dLbls>
          <c:showLegendKey val="0"/>
          <c:showVal val="0"/>
          <c:showCatName val="0"/>
          <c:showSerName val="0"/>
          <c:showPercent val="0"/>
          <c:showBubbleSize val="0"/>
        </c:dLbls>
        <c:marker val="1"/>
        <c:smooth val="0"/>
        <c:axId val="273234304"/>
        <c:axId val="273222880"/>
      </c:lineChart>
      <c:catAx>
        <c:axId val="273227232"/>
        <c:scaling>
          <c:orientation val="minMax"/>
        </c:scaling>
        <c:delete val="0"/>
        <c:axPos val="b"/>
        <c:numFmt formatCode="General" sourceLinked="1"/>
        <c:majorTickMark val="none"/>
        <c:minorTickMark val="none"/>
        <c:tickLblPos val="nextTo"/>
        <c:spPr>
          <a:noFill/>
          <a:ln w="6350"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arlene Reg" panose="02000000000000000000" pitchFamily="50" charset="-18"/>
                <a:ea typeface="Marlene Reg" panose="02000000000000000000" pitchFamily="50" charset="-18"/>
                <a:cs typeface="Times New Roman" panose="02020603050405020304" pitchFamily="18" charset="0"/>
              </a:defRPr>
            </a:pPr>
            <a:endParaRPr lang="sr-Latn-RS"/>
          </a:p>
        </c:txPr>
        <c:crossAx val="273227776"/>
        <c:crosses val="autoZero"/>
        <c:auto val="1"/>
        <c:lblAlgn val="ctr"/>
        <c:lblOffset val="100"/>
        <c:noMultiLvlLbl val="0"/>
      </c:catAx>
      <c:valAx>
        <c:axId val="273227776"/>
        <c:scaling>
          <c:orientation val="minMax"/>
        </c:scaling>
        <c:delete val="0"/>
        <c:axPos val="l"/>
        <c:majorGridlines>
          <c:spPr>
            <a:ln w="6350" cap="flat" cmpd="sng" algn="ctr">
              <a:solidFill>
                <a:schemeClr val="bg1">
                  <a:lumMod val="6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4D76"/>
                </a:solidFill>
                <a:latin typeface="+mj-lt"/>
                <a:ea typeface="Marlene Reg" panose="02000000000000000000" pitchFamily="50" charset="-18"/>
                <a:cs typeface="Times New Roman" panose="02020603050405020304" pitchFamily="18" charset="0"/>
              </a:defRPr>
            </a:pPr>
            <a:endParaRPr lang="sr-Latn-RS"/>
          </a:p>
        </c:txPr>
        <c:crossAx val="273227232"/>
        <c:crosses val="autoZero"/>
        <c:crossBetween val="between"/>
      </c:valAx>
      <c:valAx>
        <c:axId val="273222880"/>
        <c:scaling>
          <c:orientation val="minMax"/>
          <c:max val="1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4D76"/>
                </a:solidFill>
                <a:latin typeface="Arial" panose="020B0604020202020204" pitchFamily="34" charset="0"/>
                <a:ea typeface="Marlene Reg" panose="02000000000000000000" pitchFamily="50" charset="-18"/>
                <a:cs typeface="Arial" panose="020B0604020202020204" pitchFamily="34" charset="0"/>
              </a:defRPr>
            </a:pPr>
            <a:endParaRPr lang="sr-Latn-RS"/>
          </a:p>
        </c:txPr>
        <c:crossAx val="273234304"/>
        <c:crosses val="max"/>
        <c:crossBetween val="between"/>
        <c:majorUnit val="20"/>
      </c:valAx>
      <c:catAx>
        <c:axId val="273234304"/>
        <c:scaling>
          <c:orientation val="minMax"/>
        </c:scaling>
        <c:delete val="1"/>
        <c:axPos val="b"/>
        <c:numFmt formatCode="General" sourceLinked="1"/>
        <c:majorTickMark val="out"/>
        <c:minorTickMark val="none"/>
        <c:tickLblPos val="nextTo"/>
        <c:crossAx val="273222880"/>
        <c:crosses val="autoZero"/>
        <c:auto val="1"/>
        <c:lblAlgn val="ctr"/>
        <c:lblOffset val="100"/>
        <c:noMultiLvlLbl val="0"/>
      </c:catAx>
      <c:spPr>
        <a:noFill/>
        <a:ln w="6350">
          <a:solidFill>
            <a:schemeClr val="bg1">
              <a:lumMod val="65000"/>
            </a:schemeClr>
          </a:solid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rgbClr val="004D76"/>
              </a:solidFill>
              <a:latin typeface="+mn-lt"/>
              <a:ea typeface="Marlene Reg" panose="02000000000000000000" pitchFamily="50" charset="-18"/>
              <a:cs typeface="Times New Roman" panose="02020603050405020304" pitchFamily="18" charset="0"/>
            </a:defRPr>
          </a:pPr>
          <a:endParaRPr lang="sr-Latn-RS"/>
        </a:p>
      </c:txPr>
    </c:legend>
    <c:plotVisOnly val="1"/>
    <c:dispBlanksAs val="gap"/>
    <c:showDLblsOverMax val="0"/>
  </c:chart>
  <c:spPr>
    <a:solidFill>
      <a:schemeClr val="bg1"/>
    </a:solidFill>
    <a:ln w="6350" cap="flat" cmpd="sng" algn="ctr">
      <a:solidFill>
        <a:schemeClr val="bg1">
          <a:lumMod val="50000"/>
        </a:schemeClr>
      </a:solidFill>
      <a:round/>
    </a:ln>
    <a:effectLst/>
  </c:spPr>
  <c:txPr>
    <a:bodyPr/>
    <a:lstStyle/>
    <a:p>
      <a:pPr>
        <a:defRPr sz="1000">
          <a:solidFill>
            <a:sysClr val="windowText" lastClr="000000"/>
          </a:solidFill>
          <a:latin typeface="Marlene Reg" panose="02000000000000000000" pitchFamily="50" charset="-18"/>
          <a:ea typeface="Marlene Reg" panose="02000000000000000000" pitchFamily="50" charset="-18"/>
          <a:cs typeface="Times New Roman" panose="02020603050405020304" pitchFamily="18" charset="0"/>
        </a:defRPr>
      </a:pPr>
      <a:endParaRPr lang="sr-Latn-R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625" cy="341297"/>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5621696" y="1"/>
            <a:ext cx="4302625" cy="341297"/>
          </a:xfrm>
          <a:prstGeom prst="rect">
            <a:avLst/>
          </a:prstGeom>
        </p:spPr>
        <p:txBody>
          <a:bodyPr vert="horz" lIns="91440" tIns="45720" rIns="91440" bIns="45720" rtlCol="0"/>
          <a:lstStyle>
            <a:lvl1pPr algn="r">
              <a:defRPr sz="1200"/>
            </a:lvl1pPr>
          </a:lstStyle>
          <a:p>
            <a:fld id="{4705F264-1211-4AF0-8674-2E9FB58ECA9D}" type="datetimeFigureOut">
              <a:rPr lang="hr-HR" smtClean="0"/>
              <a:t>17.12.2018.</a:t>
            </a:fld>
            <a:endParaRPr lang="hr-HR"/>
          </a:p>
        </p:txBody>
      </p:sp>
      <p:sp>
        <p:nvSpPr>
          <p:cNvPr id="4" name="Footer Placeholder 3"/>
          <p:cNvSpPr>
            <a:spLocks noGrp="1"/>
          </p:cNvSpPr>
          <p:nvPr>
            <p:ph type="ftr" sz="quarter" idx="2"/>
          </p:nvPr>
        </p:nvSpPr>
        <p:spPr>
          <a:xfrm>
            <a:off x="1" y="6456379"/>
            <a:ext cx="4302625" cy="34129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5621696" y="6456379"/>
            <a:ext cx="4302625" cy="341297"/>
          </a:xfrm>
          <a:prstGeom prst="rect">
            <a:avLst/>
          </a:prstGeom>
        </p:spPr>
        <p:txBody>
          <a:bodyPr vert="horz" lIns="91440" tIns="45720" rIns="91440" bIns="45720" rtlCol="0" anchor="b"/>
          <a:lstStyle>
            <a:lvl1pPr algn="r">
              <a:defRPr sz="1200"/>
            </a:lvl1pPr>
          </a:lstStyle>
          <a:p>
            <a:fld id="{7ED2AB62-3C66-4534-8B18-78AF94D87473}" type="slidenum">
              <a:rPr lang="hr-HR" smtClean="0"/>
              <a:t>‹#›</a:t>
            </a:fld>
            <a:endParaRPr lang="hr-HR"/>
          </a:p>
        </p:txBody>
      </p:sp>
    </p:spTree>
    <p:extLst>
      <p:ext uri="{BB962C8B-B14F-4D97-AF65-F5344CB8AC3E}">
        <p14:creationId xmlns:p14="http://schemas.microsoft.com/office/powerpoint/2010/main" val="2541148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1543" cy="341064"/>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5622800" y="0"/>
            <a:ext cx="4301543" cy="341064"/>
          </a:xfrm>
          <a:prstGeom prst="rect">
            <a:avLst/>
          </a:prstGeom>
        </p:spPr>
        <p:txBody>
          <a:bodyPr vert="horz" lIns="91440" tIns="45720" rIns="91440" bIns="45720" rtlCol="0"/>
          <a:lstStyle>
            <a:lvl1pPr algn="r">
              <a:defRPr sz="1200"/>
            </a:lvl1pPr>
          </a:lstStyle>
          <a:p>
            <a:fld id="{676CC82E-B726-4271-BC41-F0686F38F71B}" type="datetimeFigureOut">
              <a:rPr lang="hr-HR" smtClean="0"/>
              <a:t>17.12.2018.</a:t>
            </a:fld>
            <a:endParaRPr lang="hr-HR"/>
          </a:p>
        </p:txBody>
      </p:sp>
      <p:sp>
        <p:nvSpPr>
          <p:cNvPr id="4" name="Slide Image Placeholder 3"/>
          <p:cNvSpPr>
            <a:spLocks noGrp="1" noRot="1" noChangeAspect="1"/>
          </p:cNvSpPr>
          <p:nvPr>
            <p:ph type="sldImg" idx="2"/>
          </p:nvPr>
        </p:nvSpPr>
        <p:spPr>
          <a:xfrm>
            <a:off x="3435350" y="849313"/>
            <a:ext cx="3055938" cy="2293937"/>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992664" y="3271382"/>
            <a:ext cx="7941310" cy="267658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2" y="6456613"/>
            <a:ext cx="4301543" cy="341063"/>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5622800" y="6456613"/>
            <a:ext cx="4301543" cy="341063"/>
          </a:xfrm>
          <a:prstGeom prst="rect">
            <a:avLst/>
          </a:prstGeom>
        </p:spPr>
        <p:txBody>
          <a:bodyPr vert="horz" lIns="91440" tIns="45720" rIns="91440" bIns="45720" rtlCol="0" anchor="b"/>
          <a:lstStyle>
            <a:lvl1pPr algn="r">
              <a:defRPr sz="1200"/>
            </a:lvl1pPr>
          </a:lstStyle>
          <a:p>
            <a:fld id="{47D64D77-04D9-4378-92D1-A33958DBB779}" type="slidenum">
              <a:rPr lang="hr-HR" smtClean="0"/>
              <a:t>‹#›</a:t>
            </a:fld>
            <a:endParaRPr lang="hr-HR"/>
          </a:p>
        </p:txBody>
      </p:sp>
    </p:spTree>
    <p:extLst>
      <p:ext uri="{BB962C8B-B14F-4D97-AF65-F5344CB8AC3E}">
        <p14:creationId xmlns:p14="http://schemas.microsoft.com/office/powerpoint/2010/main" val="350184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23888" y="1040781"/>
            <a:ext cx="7886700" cy="3521696"/>
          </a:xfrm>
        </p:spPr>
        <p:txBody>
          <a:bodyPr anchor="b"/>
          <a:lstStyle>
            <a:lvl1pPr>
              <a:defRPr sz="6000">
                <a:solidFill>
                  <a:schemeClr val="bg1"/>
                </a:solidFill>
              </a:defRPr>
            </a:lvl1pPr>
          </a:lstStyle>
          <a:p>
            <a:r>
              <a:rPr lang="en-US" dirty="0" err="1" smtClean="0"/>
              <a:t>Naslov</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smtClean="0"/>
              <a:t>Podnaslov</a:t>
            </a:r>
            <a:endParaRPr lang="en-US" dirty="0" smtClean="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a:solidFill>
                  <a:schemeClr val="bg1"/>
                </a:solidFill>
              </a:defRPr>
            </a:lvl1pPr>
          </a:lstStyle>
          <a:p>
            <a:endParaRPr lang="hr-HR"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861026" y="6155056"/>
            <a:ext cx="2019300" cy="566420"/>
          </a:xfrm>
          <a:prstGeom prst="rect">
            <a:avLst/>
          </a:prstGeom>
        </p:spPr>
      </p:pic>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337"/>
            <a:ext cx="9144000" cy="6811326"/>
          </a:xfrm>
          <a:prstGeom prst="rect">
            <a:avLst/>
          </a:prstGeom>
        </p:spPr>
      </p:pic>
    </p:spTree>
    <p:extLst>
      <p:ext uri="{BB962C8B-B14F-4D97-AF65-F5344CB8AC3E}">
        <p14:creationId xmlns:p14="http://schemas.microsoft.com/office/powerpoint/2010/main" val="8774182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10000"/>
                    </a14:imgEffect>
                    <a14:imgEffect>
                      <a14:colorTemperature colorTemp="11200"/>
                    </a14:imgEffect>
                    <a14:imgEffect>
                      <a14:saturation sat="78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2459"/>
            <a:ext cx="5145558" cy="6858000"/>
          </a:xfrm>
          <a:prstGeom prst="rect">
            <a:avLst/>
          </a:prstGeom>
          <a:noFill/>
        </p:spPr>
      </p:pic>
      <p:sp>
        <p:nvSpPr>
          <p:cNvPr id="2" name="Title 1"/>
          <p:cNvSpPr>
            <a:spLocks noGrp="1"/>
          </p:cNvSpPr>
          <p:nvPr>
            <p:ph type="title" hasCustomPrompt="1"/>
          </p:nvPr>
        </p:nvSpPr>
        <p:spPr/>
        <p:txBody>
          <a:bodyPr/>
          <a:lstStyle>
            <a:lvl1pPr>
              <a:defRPr baseline="0"/>
            </a:lvl1pPr>
          </a:lstStyle>
          <a:p>
            <a:r>
              <a:rPr lang="en-US" dirty="0" err="1" smtClean="0"/>
              <a:t>Naslov</a:t>
            </a:r>
            <a:endParaRPr lang="en-US" dirty="0"/>
          </a:p>
        </p:txBody>
      </p:sp>
      <p:sp>
        <p:nvSpPr>
          <p:cNvPr id="3" name="Content Placeholder 2"/>
          <p:cNvSpPr>
            <a:spLocks noGrp="1"/>
          </p:cNvSpPr>
          <p:nvPr>
            <p:ph idx="1" hasCustomPrompt="1"/>
          </p:nvPr>
        </p:nvSpPr>
        <p:spPr>
          <a:xfrm>
            <a:off x="628650" y="1842717"/>
            <a:ext cx="7886700" cy="4351338"/>
          </a:xfrm>
        </p:spPr>
        <p:txBody>
          <a:bodyPr/>
          <a:lstStyle>
            <a:lvl1pPr marL="228600" indent="-228600">
              <a:buClr>
                <a:srgbClr val="C00000"/>
              </a:buClr>
              <a:buFont typeface="Wingdings" panose="05000000000000000000" pitchFamily="2" charset="2"/>
              <a:buChar char="q"/>
              <a:defRPr/>
            </a:lvl1pPr>
            <a:lvl2pPr marL="685800" indent="-228600">
              <a:buClr>
                <a:srgbClr val="C00000"/>
              </a:buClr>
              <a:buFont typeface="Wingdings" panose="05000000000000000000" pitchFamily="2" charset="2"/>
              <a:buChar char="§"/>
              <a:defRPr/>
            </a:lvl2pPr>
          </a:lstStyle>
          <a:p>
            <a:pPr lvl="0"/>
            <a:r>
              <a:rPr lang="en-US" dirty="0" smtClean="0"/>
              <a:t>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7368" y="6276482"/>
            <a:ext cx="1108364" cy="583977"/>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10" name="Rectangle 9"/>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6">
            <a:lum bright="70000" contrast="-70000"/>
            <a:extLst>
              <a:ext uri="{BEBA8EAE-BF5A-486C-A8C5-ECC9F3942E4B}">
                <a14:imgProps xmlns:a14="http://schemas.microsoft.com/office/drawing/2010/main">
                  <a14:imgLayer r:embed="rId3">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5145558" cy="6858000"/>
          </a:xfrm>
          <a:prstGeom prst="rect">
            <a:avLst/>
          </a:prstGeom>
          <a:noFill/>
        </p:spPr>
      </p:pic>
    </p:spTree>
    <p:extLst>
      <p:ext uri="{BB962C8B-B14F-4D97-AF65-F5344CB8AC3E}">
        <p14:creationId xmlns:p14="http://schemas.microsoft.com/office/powerpoint/2010/main" val="22997591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7651526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10000"/>
                    </a14:imgEffect>
                    <a14:imgEffect>
                      <a14:colorTemperature colorTemp="11200"/>
                    </a14:imgEffect>
                    <a14:imgEffect>
                      <a14:saturation sat="78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5145558"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9" name="Rectangle 8"/>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096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10000"/>
                    </a14:imgEffect>
                    <a14:imgEffect>
                      <a14:colorTemperature colorTemp="11200"/>
                    </a14:imgEffect>
                    <a14:imgEffect>
                      <a14:saturation sat="78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5145558" cy="6858000"/>
          </a:xfrm>
          <a:prstGeom prst="rect">
            <a:avLst/>
          </a:prstGeom>
          <a:noFill/>
        </p:spPr>
      </p:pic>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10" name="Rectangle 9"/>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76691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Tree>
    <p:extLst>
      <p:ext uri="{BB962C8B-B14F-4D97-AF65-F5344CB8AC3E}">
        <p14:creationId xmlns:p14="http://schemas.microsoft.com/office/powerpoint/2010/main" val="19382252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5258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dirty="0"/>
          </a:p>
        </p:txBody>
      </p:sp>
    </p:spTree>
    <p:extLst>
      <p:ext uri="{BB962C8B-B14F-4D97-AF65-F5344CB8AC3E}">
        <p14:creationId xmlns:p14="http://schemas.microsoft.com/office/powerpoint/2010/main" val="34467643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hr-HR" dirty="0"/>
          </a:p>
        </p:txBody>
      </p:sp>
      <p:sp>
        <p:nvSpPr>
          <p:cNvPr id="4" name="Footer Placeholder 3"/>
          <p:cNvSpPr>
            <a:spLocks noGrp="1"/>
          </p:cNvSpPr>
          <p:nvPr>
            <p:ph type="ftr" sz="quarter" idx="11"/>
          </p:nvPr>
        </p:nvSpPr>
        <p:spPr>
          <a:xfrm>
            <a:off x="628650" y="6354631"/>
            <a:ext cx="3086100" cy="365125"/>
          </a:xfrm>
          <a:prstGeom prst="rect">
            <a:avLst/>
          </a:prstGeom>
        </p:spPr>
        <p:txBody>
          <a:bodyPr/>
          <a:lstStyle/>
          <a:p>
            <a:endParaRPr lang="hr-HR"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3CA1825B-DF33-4C77-BF44-3436A532E0EB}" type="slidenum">
              <a:rPr lang="hr-HR" smtClean="0"/>
              <a:pPr/>
              <a:t>‹#›</a:t>
            </a:fld>
            <a:endParaRPr lang="hr-HR" dirty="0"/>
          </a:p>
        </p:txBody>
      </p:sp>
    </p:spTree>
    <p:extLst>
      <p:ext uri="{BB962C8B-B14F-4D97-AF65-F5344CB8AC3E}">
        <p14:creationId xmlns:p14="http://schemas.microsoft.com/office/powerpoint/2010/main" val="15406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7368" y="6276482"/>
            <a:ext cx="1108364" cy="583977"/>
          </a:xfrm>
          <a:prstGeom prst="rect">
            <a:avLst/>
          </a:prstGeom>
        </p:spPr>
      </p:pic>
      <p:pic>
        <p:nvPicPr>
          <p:cNvPr id="24" name="Picture 23"/>
          <p:cNvPicPr>
            <a:picLocks noChangeAspect="1"/>
          </p:cNvPicPr>
          <p:nvPr/>
        </p:nvPicPr>
        <p:blipFill rotWithShape="1">
          <a:blip r:embed="rId12" cstate="print">
            <a:extLst>
              <a:ext uri="{28A0092B-C50C-407E-A947-70E740481C1C}">
                <a14:useLocalDpi xmlns:a14="http://schemas.microsoft.com/office/drawing/2010/main" val="0"/>
              </a:ext>
            </a:extLst>
          </a:blip>
          <a:srcRect l="13040" t="23161" r="68294" b="29815"/>
          <a:stretch/>
        </p:blipFill>
        <p:spPr>
          <a:xfrm>
            <a:off x="564022" y="6392254"/>
            <a:ext cx="318071" cy="337155"/>
          </a:xfrm>
          <a:prstGeom prst="rect">
            <a:avLst/>
          </a:prstGeom>
        </p:spPr>
      </p:pic>
      <p:sp>
        <p:nvSpPr>
          <p:cNvPr id="25" name="Rectangle 24"/>
          <p:cNvSpPr/>
          <p:nvPr/>
        </p:nvSpPr>
        <p:spPr>
          <a:xfrm>
            <a:off x="976099" y="6417892"/>
            <a:ext cx="3464410"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4</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rujan</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2017</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155663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70" r:id="rId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SzPct val="80000"/>
        <a:buFont typeface="Wingdings" panose="05000000000000000000" pitchFamily="2" charset="2"/>
        <a:buChar char="q"/>
        <a:defRPr sz="2800" kern="1200" baseline="0">
          <a:solidFill>
            <a:srgbClr val="004D76"/>
          </a:solidFill>
          <a:latin typeface="+mn-lt"/>
          <a:ea typeface="+mn-ea"/>
          <a:cs typeface="+mn-cs"/>
        </a:defRPr>
      </a:lvl1pPr>
      <a:lvl2pPr marL="685800" indent="-228600" algn="l" defTabSz="914400" rtl="0" eaLnBrk="1" latinLnBrk="0" hangingPunct="1">
        <a:lnSpc>
          <a:spcPct val="90000"/>
        </a:lnSpc>
        <a:spcBef>
          <a:spcPts val="500"/>
        </a:spcBef>
        <a:buClr>
          <a:srgbClr val="C00000"/>
        </a:buClr>
        <a:buSzPct val="90000"/>
        <a:buFont typeface="Wingdings" panose="05000000000000000000" pitchFamily="2" charset="2"/>
        <a:buChar char="§"/>
        <a:defRPr sz="2400" kern="1200">
          <a:solidFill>
            <a:srgbClr val="004D76"/>
          </a:solidFill>
          <a:latin typeface="+mn-lt"/>
          <a:ea typeface="+mn-ea"/>
          <a:cs typeface="+mn-cs"/>
        </a:defRPr>
      </a:lvl2pPr>
      <a:lvl3pPr marL="1143000" indent="-228600" algn="l" defTabSz="914400" rtl="0" eaLnBrk="1" latinLnBrk="0" hangingPunct="1">
        <a:lnSpc>
          <a:spcPct val="90000"/>
        </a:lnSpc>
        <a:spcBef>
          <a:spcPts val="500"/>
        </a:spcBef>
        <a:buClr>
          <a:srgbClr val="C00000"/>
        </a:buClr>
        <a:buSzPct val="95000"/>
        <a:buFont typeface="Arial" panose="020B0604020202020204" pitchFamily="34" charset="0"/>
        <a:buChar char="•"/>
        <a:defRPr sz="2000" kern="1200">
          <a:solidFill>
            <a:srgbClr val="004D7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D7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D7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jf.hr/upload/files/31.pdf" TargetMode="External"/><Relationship Id="rId7" Type="http://schemas.openxmlformats.org/officeDocument/2006/relationships/hyperlink" Target="http://www.ijf.hr/upload/files/6.pdf" TargetMode="External"/><Relationship Id="rId2" Type="http://schemas.openxmlformats.org/officeDocument/2006/relationships/hyperlink" Target="http://www.ijf.hr/upload/files/1.pdf" TargetMode="External"/><Relationship Id="rId1" Type="http://schemas.openxmlformats.org/officeDocument/2006/relationships/slideLayout" Target="../slideLayouts/slideLayout2.xml"/><Relationship Id="rId6" Type="http://schemas.openxmlformats.org/officeDocument/2006/relationships/hyperlink" Target="http://www.ijf.hr/hr/publikacije/casopisi/12/fiscus/1081/uspjesnost-financijskog-poslovanja-poduzeca-trgovackih-drustava-u-vlasnistvu-drzave/1317/" TargetMode="External"/><Relationship Id="rId5" Type="http://schemas.openxmlformats.org/officeDocument/2006/relationships/hyperlink" Target="http://www.ijf.hr/upload/files/4.pdf" TargetMode="External"/><Relationship Id="rId4" Type="http://schemas.openxmlformats.org/officeDocument/2006/relationships/hyperlink" Target="http://www.ijf.hr/upload/files/2.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hyperlink" Target="http://www.ijf.hr/fiscus" TargetMode="External"/><Relationship Id="rId4" Type="http://schemas.openxmlformats.org/officeDocument/2006/relationships/hyperlink" Target="mailto:ifiscus@ijf.h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436932"/>
            <a:ext cx="7886700" cy="3255174"/>
          </a:xfrm>
        </p:spPr>
        <p:txBody>
          <a:bodyPr>
            <a:normAutofit fontScale="90000"/>
          </a:bodyPr>
          <a:lstStyle/>
          <a:p>
            <a:r>
              <a:rPr lang="hr-HR" sz="4000" b="1" cap="all" dirty="0"/>
              <a:t>Ocjena financijskog poslovanja županijskih uprava za ceste i društava za izgradnju i održavanje cesta u Republici </a:t>
            </a:r>
            <a:r>
              <a:rPr lang="hr-HR" sz="4000" b="1" cap="all" dirty="0" smtClean="0"/>
              <a:t>Hrvatskoj</a:t>
            </a:r>
            <a:endParaRPr lang="hr-HR" sz="4000" cap="all" dirty="0">
              <a:effectLst/>
            </a:endParaRPr>
          </a:p>
        </p:txBody>
      </p:sp>
      <p:sp>
        <p:nvSpPr>
          <p:cNvPr id="3" name="Text Placeholder 2"/>
          <p:cNvSpPr>
            <a:spLocks noGrp="1"/>
          </p:cNvSpPr>
          <p:nvPr>
            <p:ph type="body" idx="1"/>
          </p:nvPr>
        </p:nvSpPr>
        <p:spPr>
          <a:xfrm>
            <a:off x="1615926" y="3692106"/>
            <a:ext cx="3766957" cy="442741"/>
          </a:xfrm>
        </p:spPr>
        <p:txBody>
          <a:bodyPr/>
          <a:lstStyle/>
          <a:p>
            <a:r>
              <a:rPr lang="en-US" dirty="0" smtClean="0">
                <a:latin typeface="Arial" panose="020B0604020202020204" pitchFamily="34" charset="0"/>
                <a:cs typeface="Arial" panose="020B0604020202020204" pitchFamily="34" charset="0"/>
              </a:rPr>
              <a:t>- s</a:t>
            </a:r>
            <a:r>
              <a:rPr lang="hr-HR" dirty="0" err="1" smtClean="0">
                <a:latin typeface="Arial" panose="020B0604020202020204" pitchFamily="34" charset="0"/>
                <a:cs typeface="Arial" panose="020B0604020202020204" pitchFamily="34" charset="0"/>
              </a:rPr>
              <a:t>ažetak</a:t>
            </a:r>
            <a:r>
              <a:rPr lang="hr-HR" dirty="0" smtClean="0">
                <a:latin typeface="Arial" panose="020B0604020202020204" pitchFamily="34" charset="0"/>
                <a:cs typeface="Arial" panose="020B0604020202020204" pitchFamily="34" charset="0"/>
              </a:rPr>
              <a:t> i glavni nalazi</a:t>
            </a:r>
            <a:r>
              <a:rPr lang="en-US" dirty="0" smtClean="0">
                <a:latin typeface="Arial" panose="020B0604020202020204" pitchFamily="34" charset="0"/>
                <a:cs typeface="Arial" panose="020B0604020202020204" pitchFamily="34" charset="0"/>
              </a:rPr>
              <a:t> -</a:t>
            </a:r>
            <a:endParaRPr lang="hr-HR" dirty="0">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805882" y="6089651"/>
            <a:ext cx="2019300" cy="566420"/>
          </a:xfrm>
          <a:prstGeom prst="rect">
            <a:avLst/>
          </a:prstGeom>
        </p:spPr>
      </p:pic>
      <p:sp>
        <p:nvSpPr>
          <p:cNvPr id="5" name="Text Placeholder 2"/>
          <p:cNvSpPr txBox="1">
            <a:spLocks/>
          </p:cNvSpPr>
          <p:nvPr/>
        </p:nvSpPr>
        <p:spPr>
          <a:xfrm>
            <a:off x="655522" y="6275072"/>
            <a:ext cx="3761206" cy="72749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C00000"/>
              </a:buClr>
              <a:buSzPct val="80000"/>
              <a:buFont typeface="Wingdings" panose="05000000000000000000" pitchFamily="2" charset="2"/>
              <a:buNone/>
              <a:defRPr sz="24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C00000"/>
              </a:buClr>
              <a:buSzPct val="90000"/>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C00000"/>
              </a:buClr>
              <a:buSzPct val="9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800" dirty="0" smtClean="0">
                <a:latin typeface="Arial" panose="020B0604020202020204" pitchFamily="34" charset="0"/>
                <a:cs typeface="Arial" panose="020B0604020202020204" pitchFamily="34" charset="0"/>
              </a:rPr>
              <a:t>Zagreb, </a:t>
            </a:r>
            <a:r>
              <a:rPr lang="hr-HR" sz="1800" dirty="0" smtClean="0">
                <a:latin typeface="Arial" panose="020B0604020202020204" pitchFamily="34" charset="0"/>
                <a:cs typeface="Arial" panose="020B0604020202020204" pitchFamily="34" charset="0"/>
              </a:rPr>
              <a:t>12</a:t>
            </a:r>
            <a:r>
              <a:rPr lang="en-US" sz="1800" dirty="0" smtClean="0">
                <a:latin typeface="Arial" panose="020B0604020202020204" pitchFamily="34" charset="0"/>
                <a:cs typeface="Arial" panose="020B0604020202020204" pitchFamily="34" charset="0"/>
              </a:rPr>
              <a:t>. 1</a:t>
            </a:r>
            <a:r>
              <a:rPr lang="hr-HR" sz="1800" dirty="0" smtClean="0">
                <a:latin typeface="Arial" panose="020B0604020202020204" pitchFamily="34" charset="0"/>
                <a:cs typeface="Arial" panose="020B0604020202020204" pitchFamily="34" charset="0"/>
              </a:rPr>
              <a:t>2</a:t>
            </a:r>
            <a:r>
              <a:rPr lang="en-US" sz="1800" dirty="0" smtClean="0">
                <a:latin typeface="Arial" panose="020B0604020202020204" pitchFamily="34" charset="0"/>
                <a:cs typeface="Arial" panose="020B0604020202020204" pitchFamily="34" charset="0"/>
              </a:rPr>
              <a:t>. 201</a:t>
            </a:r>
            <a:r>
              <a:rPr lang="hr-HR" sz="1800" dirty="0" smtClean="0">
                <a:latin typeface="Arial" panose="020B0604020202020204" pitchFamily="34" charset="0"/>
                <a:cs typeface="Arial" panose="020B0604020202020204" pitchFamily="34" charset="0"/>
              </a:rPr>
              <a:t>8</a:t>
            </a:r>
            <a:r>
              <a:rPr lang="en-US" sz="1800" dirty="0" smtClean="0">
                <a:latin typeface="Arial" panose="020B0604020202020204" pitchFamily="34" charset="0"/>
                <a:cs typeface="Arial" panose="020B0604020202020204" pitchFamily="34" charset="0"/>
              </a:rPr>
              <a:t>.</a:t>
            </a:r>
            <a:endParaRPr lang="hr-HR" sz="1800" dirty="0">
              <a:latin typeface="Arial" panose="020B0604020202020204" pitchFamily="34" charset="0"/>
              <a:cs typeface="Arial" panose="020B0604020202020204" pitchFamily="34" charset="0"/>
            </a:endParaRPr>
          </a:p>
        </p:txBody>
      </p:sp>
      <p:sp>
        <p:nvSpPr>
          <p:cNvPr id="6" name="Text Placeholder 2"/>
          <p:cNvSpPr txBox="1">
            <a:spLocks/>
          </p:cNvSpPr>
          <p:nvPr/>
        </p:nvSpPr>
        <p:spPr>
          <a:xfrm>
            <a:off x="710152" y="4494362"/>
            <a:ext cx="7886700" cy="14147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C00000"/>
              </a:buClr>
              <a:buSzPct val="80000"/>
              <a:buFont typeface="Wingdings" panose="05000000000000000000" pitchFamily="2" charset="2"/>
              <a:buNone/>
              <a:defRPr sz="2400"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Clr>
                <a:srgbClr val="C00000"/>
              </a:buClr>
              <a:buSzPct val="90000"/>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C00000"/>
              </a:buClr>
              <a:buSzPct val="95000"/>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smtClean="0">
                <a:latin typeface="Arial" panose="020B0604020202020204" pitchFamily="34" charset="0"/>
                <a:cs typeface="Arial" panose="020B0604020202020204" pitchFamily="34" charset="0"/>
              </a:rPr>
              <a:t>Anto Bajo</a:t>
            </a:r>
          </a:p>
          <a:p>
            <a:r>
              <a:rPr lang="en-US" dirty="0" smtClean="0">
                <a:latin typeface="Arial" panose="020B0604020202020204" pitchFamily="34" charset="0"/>
                <a:cs typeface="Arial" panose="020B0604020202020204" pitchFamily="34" charset="0"/>
              </a:rPr>
              <a:t>Marko Primorac</a:t>
            </a:r>
            <a:endParaRPr lang="hr-HR" dirty="0" smtClean="0">
              <a:latin typeface="Arial" panose="020B0604020202020204" pitchFamily="34" charset="0"/>
              <a:cs typeface="Arial" panose="020B0604020202020204" pitchFamily="34" charset="0"/>
            </a:endParaRPr>
          </a:p>
          <a:p>
            <a:r>
              <a:rPr lang="hr-HR" dirty="0">
                <a:latin typeface="Arial" panose="020B0604020202020204" pitchFamily="34" charset="0"/>
                <a:cs typeface="Arial" panose="020B0604020202020204" pitchFamily="34" charset="0"/>
              </a:rPr>
              <a:t>Mihael Blažeković</a:t>
            </a:r>
          </a:p>
        </p:txBody>
      </p:sp>
    </p:spTree>
    <p:extLst>
      <p:ext uri="{BB962C8B-B14F-4D97-AF65-F5344CB8AC3E}">
        <p14:creationId xmlns:p14="http://schemas.microsoft.com/office/powerpoint/2010/main" val="1695010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fontScale="90000"/>
          </a:bodyPr>
          <a:lstStyle/>
          <a:p>
            <a:r>
              <a:rPr lang="hr-HR" sz="3600" dirty="0"/>
              <a:t>Odabrani financijski pokazatelji </a:t>
            </a:r>
            <a:r>
              <a:rPr lang="hr-HR" sz="3600" dirty="0" err="1" smtClean="0"/>
              <a:t>ŽUC-eva</a:t>
            </a:r>
            <a:r>
              <a:rPr lang="hr-HR" sz="3600" dirty="0" smtClean="0"/>
              <a:t> </a:t>
            </a:r>
            <a:r>
              <a:rPr lang="hr-HR" sz="3600" dirty="0"/>
              <a:t>od 2011. do </a:t>
            </a:r>
            <a:r>
              <a:rPr lang="hr-HR" sz="3600" dirty="0" smtClean="0"/>
              <a:t>2017. (2)</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41" name="Rectangle 40"/>
          <p:cNvSpPr/>
          <p:nvPr/>
        </p:nvSpPr>
        <p:spPr>
          <a:xfrm>
            <a:off x="588740" y="1768679"/>
            <a:ext cx="8126730" cy="4234557"/>
          </a:xfrm>
          <a:prstGeom prst="rect">
            <a:avLst/>
          </a:prstGeom>
        </p:spPr>
        <p:txBody>
          <a:bodyPr wrap="square">
            <a:spAutoFit/>
          </a:bodyPr>
          <a:lstStyle/>
          <a:p>
            <a:pPr marL="266700" indent="-266700">
              <a:lnSpc>
                <a:spcPct val="107000"/>
              </a:lnSpc>
              <a:spcAft>
                <a:spcPts val="0"/>
              </a:spcAft>
              <a:buClr>
                <a:srgbClr val="C00000"/>
              </a:buClr>
              <a:buFont typeface="Wingdings" panose="05000000000000000000" pitchFamily="2" charset="2"/>
              <a:buChar char="q"/>
            </a:pPr>
            <a:r>
              <a:rPr lang="hr-HR" dirty="0" smtClean="0">
                <a:solidFill>
                  <a:srgbClr val="004D76"/>
                </a:solidFill>
                <a:latin typeface="Arial" panose="020B0604020202020204" pitchFamily="34" charset="0"/>
                <a:ea typeface="Calibri" panose="020F0502020204030204" pitchFamily="34" charset="0"/>
                <a:cs typeface="Arial" panose="020B0604020202020204" pitchFamily="34" charset="0"/>
              </a:rPr>
              <a:t>Koeficijenti tekuće i trenutne likvidnosti su izvrsni. Koeficijent tekuće likvidnosti je viši od 1 (u 2017. čak 2,25) jer se dio kratkotrajne imovine financira iz dugoročnih izvora što je odraz razboritog financijskog upravljanja. </a:t>
            </a:r>
          </a:p>
          <a:p>
            <a:pPr marL="266700" indent="-266700">
              <a:lnSpc>
                <a:spcPct val="107000"/>
              </a:lnSpc>
              <a:spcAft>
                <a:spcPts val="0"/>
              </a:spcAft>
              <a:buClr>
                <a:srgbClr val="C00000"/>
              </a:buClr>
              <a:buFont typeface="Wingdings" panose="05000000000000000000" pitchFamily="2" charset="2"/>
              <a:buChar char="q"/>
            </a:pPr>
            <a:r>
              <a:rPr lang="hr-HR" dirty="0" err="1" smtClean="0">
                <a:solidFill>
                  <a:srgbClr val="004D76"/>
                </a:solidFill>
                <a:latin typeface="Arial" panose="020B0604020202020204" pitchFamily="34" charset="0"/>
                <a:ea typeface="Calibri" panose="020F0502020204030204" pitchFamily="34" charset="0"/>
                <a:cs typeface="Arial" panose="020B0604020202020204" pitchFamily="34" charset="0"/>
              </a:rPr>
              <a:t>ŽUC-evi</a:t>
            </a:r>
            <a:r>
              <a:rPr lang="hr-HR" dirty="0" smtClean="0">
                <a:solidFill>
                  <a:srgbClr val="004D76"/>
                </a:solidFill>
                <a:latin typeface="Arial" panose="020B0604020202020204" pitchFamily="34" charset="0"/>
                <a:ea typeface="Calibri" panose="020F0502020204030204" pitchFamily="34" charset="0"/>
                <a:cs typeface="Arial" panose="020B0604020202020204" pitchFamily="34" charset="0"/>
              </a:rPr>
              <a:t> mogu gotovo sve kratkoročne obveze pokriti iz najlikvidnije imovine (novca), izuzev 2012. i 2013. </a:t>
            </a:r>
          </a:p>
          <a:p>
            <a:pPr marL="266700" indent="-266700">
              <a:lnSpc>
                <a:spcPct val="107000"/>
              </a:lnSpc>
              <a:spcAft>
                <a:spcPts val="0"/>
              </a:spcAft>
              <a:buClr>
                <a:srgbClr val="C00000"/>
              </a:buClr>
              <a:buFont typeface="Wingdings" panose="05000000000000000000" pitchFamily="2" charset="2"/>
              <a:buChar char="q"/>
            </a:pPr>
            <a:r>
              <a:rPr lang="hr-HR" dirty="0" smtClean="0">
                <a:solidFill>
                  <a:srgbClr val="004D76"/>
                </a:solidFill>
                <a:latin typeface="Arial" panose="020B0604020202020204" pitchFamily="34" charset="0"/>
                <a:ea typeface="Calibri" panose="020F0502020204030204" pitchFamily="34" charset="0"/>
                <a:cs typeface="Arial" panose="020B0604020202020204" pitchFamily="34" charset="0"/>
              </a:rPr>
              <a:t>S obzirom na iznimno visoke vrijednosti imovine </a:t>
            </a:r>
            <a:r>
              <a:rPr lang="hr-HR" dirty="0" err="1" smtClean="0">
                <a:solidFill>
                  <a:srgbClr val="004D76"/>
                </a:solidFill>
                <a:latin typeface="Arial" panose="020B0604020202020204" pitchFamily="34" charset="0"/>
                <a:ea typeface="Calibri" panose="020F0502020204030204" pitchFamily="34" charset="0"/>
                <a:cs typeface="Arial" panose="020B0604020202020204" pitchFamily="34" charset="0"/>
              </a:rPr>
              <a:t>ŽUC-eva</a:t>
            </a:r>
            <a:r>
              <a:rPr lang="hr-HR" dirty="0" smtClean="0">
                <a:solidFill>
                  <a:srgbClr val="004D76"/>
                </a:solidFill>
                <a:latin typeface="Arial" panose="020B0604020202020204" pitchFamily="34" charset="0"/>
                <a:ea typeface="Calibri" panose="020F0502020204030204" pitchFamily="34" charset="0"/>
                <a:cs typeface="Arial" panose="020B0604020202020204" pitchFamily="34" charset="0"/>
              </a:rPr>
              <a:t> koje </a:t>
            </a:r>
            <a:r>
              <a:rPr lang="hr-HR" dirty="0" err="1" smtClean="0">
                <a:solidFill>
                  <a:srgbClr val="004D76"/>
                </a:solidFill>
                <a:latin typeface="Arial" panose="020B0604020202020204" pitchFamily="34" charset="0"/>
                <a:ea typeface="Calibri" panose="020F0502020204030204" pitchFamily="34" charset="0"/>
                <a:cs typeface="Arial" panose="020B0604020202020204" pitchFamily="34" charset="0"/>
              </a:rPr>
              <a:t>protupoziciju</a:t>
            </a:r>
            <a:r>
              <a:rPr lang="hr-HR" dirty="0" smtClean="0">
                <a:solidFill>
                  <a:srgbClr val="004D76"/>
                </a:solidFill>
                <a:latin typeface="Arial" panose="020B0604020202020204" pitchFamily="34" charset="0"/>
                <a:ea typeface="Calibri" panose="020F0502020204030204" pitchFamily="34" charset="0"/>
                <a:cs typeface="Arial" panose="020B0604020202020204" pitchFamily="34" charset="0"/>
              </a:rPr>
              <a:t> u pasivi imaju u vlastitim izvorima, koeficijente financijske stabilnosti, zaduženosti, vlastitog financiranja te odnosa duga i glavnice nema potrebe posebno komentirati jer su s obzirom na vrijednost imovine, obveze </a:t>
            </a:r>
            <a:r>
              <a:rPr lang="hr-HR" dirty="0" err="1" smtClean="0">
                <a:solidFill>
                  <a:srgbClr val="004D76"/>
                </a:solidFill>
                <a:latin typeface="Arial" panose="020B0604020202020204" pitchFamily="34" charset="0"/>
                <a:ea typeface="Calibri" panose="020F0502020204030204" pitchFamily="34" charset="0"/>
                <a:cs typeface="Arial" panose="020B0604020202020204" pitchFamily="34" charset="0"/>
              </a:rPr>
              <a:t>ŽUC-eva</a:t>
            </a:r>
            <a:r>
              <a:rPr lang="hr-HR" dirty="0" smtClean="0">
                <a:solidFill>
                  <a:srgbClr val="004D76"/>
                </a:solidFill>
                <a:latin typeface="Arial" panose="020B0604020202020204" pitchFamily="34" charset="0"/>
                <a:ea typeface="Calibri" panose="020F0502020204030204" pitchFamily="34" charset="0"/>
                <a:cs typeface="Arial" panose="020B0604020202020204" pitchFamily="34" charset="0"/>
              </a:rPr>
              <a:t> doista zanemarive. </a:t>
            </a:r>
          </a:p>
          <a:p>
            <a:pPr marL="266700" indent="-266700">
              <a:lnSpc>
                <a:spcPct val="107000"/>
              </a:lnSpc>
              <a:spcAft>
                <a:spcPts val="0"/>
              </a:spcAft>
              <a:buClr>
                <a:srgbClr val="C00000"/>
              </a:buClr>
              <a:buFont typeface="Wingdings" panose="05000000000000000000" pitchFamily="2" charset="2"/>
              <a:buChar char="q"/>
            </a:pPr>
            <a:r>
              <a:rPr lang="hr-HR" dirty="0" smtClean="0">
                <a:solidFill>
                  <a:srgbClr val="004D76"/>
                </a:solidFill>
                <a:latin typeface="Arial" panose="020B0604020202020204" pitchFamily="34" charset="0"/>
                <a:ea typeface="Calibri" panose="020F0502020204030204" pitchFamily="34" charset="0"/>
                <a:cs typeface="Arial" panose="020B0604020202020204" pitchFamily="34" charset="0"/>
              </a:rPr>
              <a:t>Primjetan  trend blagog smanjenja vremena plaćanja obveza prema dobavljačima sa 64 dana (2011.) na 39 dana (2017.) te smanjenje dana naplate potraživanja od kupaca (u 2017. samo 12 dana)</a:t>
            </a:r>
            <a:endParaRPr lang="hr-HR"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2774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fontScale="90000"/>
          </a:bodyPr>
          <a:lstStyle/>
          <a:p>
            <a:r>
              <a:rPr lang="hr-HR" sz="3600" dirty="0"/>
              <a:t>Odabrani financijski pokazatelji </a:t>
            </a:r>
            <a:r>
              <a:rPr lang="hr-HR" sz="3600" dirty="0" smtClean="0"/>
              <a:t>svih </a:t>
            </a:r>
            <a:br>
              <a:rPr lang="hr-HR" sz="3600" dirty="0" smtClean="0"/>
            </a:br>
            <a:r>
              <a:rPr lang="hr-HR" sz="3600" dirty="0" err="1" smtClean="0"/>
              <a:t>ŽUC-eva</a:t>
            </a:r>
            <a:r>
              <a:rPr lang="hr-HR" sz="3600" dirty="0" smtClean="0"/>
              <a:t> </a:t>
            </a:r>
            <a:r>
              <a:rPr lang="hr-HR" sz="3600" dirty="0"/>
              <a:t>od 2011. do </a:t>
            </a:r>
            <a:r>
              <a:rPr lang="hr-HR" sz="3600" dirty="0" smtClean="0"/>
              <a:t>2017.</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44" name="Rectangle 43"/>
          <p:cNvSpPr/>
          <p:nvPr/>
        </p:nvSpPr>
        <p:spPr>
          <a:xfrm>
            <a:off x="628650" y="6057699"/>
            <a:ext cx="4004405" cy="256993"/>
          </a:xfrm>
          <a:prstGeom prst="rect">
            <a:avLst/>
          </a:prstGeom>
        </p:spPr>
        <p:txBody>
          <a:bodyPr wrap="square">
            <a:spAutoFit/>
          </a:bodyPr>
          <a:lstStyle/>
          <a:p>
            <a:pPr>
              <a:lnSpc>
                <a:spcPct val="107000"/>
              </a:lnSpc>
              <a:spcAft>
                <a:spcPts val="0"/>
              </a:spcAft>
            </a:pPr>
            <a:r>
              <a:rPr lang="en-GB" sz="1000" dirty="0" err="1">
                <a:solidFill>
                  <a:srgbClr val="C00000"/>
                </a:solidFill>
                <a:ea typeface="Calibri" panose="020F0502020204030204" pitchFamily="34" charset="0"/>
                <a:cs typeface="Times New Roman" panose="02020603050405020304" pitchFamily="18" charset="0"/>
              </a:rPr>
              <a:t>Izvor</a:t>
            </a:r>
            <a:r>
              <a:rPr lang="en-GB" sz="1000" dirty="0">
                <a:solidFill>
                  <a:srgbClr val="C00000"/>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Autori</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prema</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financijskim</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izvještajima</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ŽUC-eva</a:t>
            </a:r>
            <a:r>
              <a:rPr lang="en-GB" sz="1000" dirty="0">
                <a:solidFill>
                  <a:srgbClr val="004D76"/>
                </a:solidFill>
                <a:ea typeface="Calibri" panose="020F0502020204030204" pitchFamily="34" charset="0"/>
                <a:cs typeface="Times New Roman" panose="02020603050405020304" pitchFamily="18" charset="0"/>
              </a:rPr>
              <a:t> (2017.).</a:t>
            </a:r>
          </a:p>
        </p:txBody>
      </p:sp>
      <p:graphicFrame>
        <p:nvGraphicFramePr>
          <p:cNvPr id="41" name="Table 40"/>
          <p:cNvGraphicFramePr>
            <a:graphicFrameLocks noGrp="1"/>
          </p:cNvGraphicFramePr>
          <p:nvPr>
            <p:extLst>
              <p:ext uri="{D42A27DB-BD31-4B8C-83A1-F6EECF244321}">
                <p14:modId xmlns:p14="http://schemas.microsoft.com/office/powerpoint/2010/main" val="2701997972"/>
              </p:ext>
            </p:extLst>
          </p:nvPr>
        </p:nvGraphicFramePr>
        <p:xfrm>
          <a:off x="697865" y="1536844"/>
          <a:ext cx="7577672" cy="4535720"/>
        </p:xfrm>
        <a:graphic>
          <a:graphicData uri="http://schemas.openxmlformats.org/drawingml/2006/table">
            <a:tbl>
              <a:tblPr firstRow="1" firstCol="1" bandRow="1"/>
              <a:tblGrid>
                <a:gridCol w="611284">
                  <a:extLst>
                    <a:ext uri="{9D8B030D-6E8A-4147-A177-3AD203B41FA5}">
                      <a16:colId xmlns:a16="http://schemas.microsoft.com/office/drawing/2014/main" val="161398031"/>
                    </a:ext>
                  </a:extLst>
                </a:gridCol>
                <a:gridCol w="855279">
                  <a:extLst>
                    <a:ext uri="{9D8B030D-6E8A-4147-A177-3AD203B41FA5}">
                      <a16:colId xmlns:a16="http://schemas.microsoft.com/office/drawing/2014/main" val="2508206038"/>
                    </a:ext>
                  </a:extLst>
                </a:gridCol>
                <a:gridCol w="856142">
                  <a:extLst>
                    <a:ext uri="{9D8B030D-6E8A-4147-A177-3AD203B41FA5}">
                      <a16:colId xmlns:a16="http://schemas.microsoft.com/office/drawing/2014/main" val="2659670877"/>
                    </a:ext>
                  </a:extLst>
                </a:gridCol>
                <a:gridCol w="855279">
                  <a:extLst>
                    <a:ext uri="{9D8B030D-6E8A-4147-A177-3AD203B41FA5}">
                      <a16:colId xmlns:a16="http://schemas.microsoft.com/office/drawing/2014/main" val="2375276252"/>
                    </a:ext>
                  </a:extLst>
                </a:gridCol>
                <a:gridCol w="611284">
                  <a:extLst>
                    <a:ext uri="{9D8B030D-6E8A-4147-A177-3AD203B41FA5}">
                      <a16:colId xmlns:a16="http://schemas.microsoft.com/office/drawing/2014/main" val="796694130"/>
                    </a:ext>
                  </a:extLst>
                </a:gridCol>
                <a:gridCol w="855279">
                  <a:extLst>
                    <a:ext uri="{9D8B030D-6E8A-4147-A177-3AD203B41FA5}">
                      <a16:colId xmlns:a16="http://schemas.microsoft.com/office/drawing/2014/main" val="817802082"/>
                    </a:ext>
                  </a:extLst>
                </a:gridCol>
                <a:gridCol w="732851">
                  <a:extLst>
                    <a:ext uri="{9D8B030D-6E8A-4147-A177-3AD203B41FA5}">
                      <a16:colId xmlns:a16="http://schemas.microsoft.com/office/drawing/2014/main" val="839635489"/>
                    </a:ext>
                  </a:extLst>
                </a:gridCol>
                <a:gridCol w="733712">
                  <a:extLst>
                    <a:ext uri="{9D8B030D-6E8A-4147-A177-3AD203B41FA5}">
                      <a16:colId xmlns:a16="http://schemas.microsoft.com/office/drawing/2014/main" val="1321953970"/>
                    </a:ext>
                  </a:extLst>
                </a:gridCol>
                <a:gridCol w="692328">
                  <a:extLst>
                    <a:ext uri="{9D8B030D-6E8A-4147-A177-3AD203B41FA5}">
                      <a16:colId xmlns:a16="http://schemas.microsoft.com/office/drawing/2014/main" val="1104951895"/>
                    </a:ext>
                  </a:extLst>
                </a:gridCol>
                <a:gridCol w="774234">
                  <a:extLst>
                    <a:ext uri="{9D8B030D-6E8A-4147-A177-3AD203B41FA5}">
                      <a16:colId xmlns:a16="http://schemas.microsoft.com/office/drawing/2014/main" val="3151065002"/>
                    </a:ext>
                  </a:extLst>
                </a:gridCol>
              </a:tblGrid>
              <a:tr h="798714">
                <a:tc>
                  <a:txBody>
                    <a:bodyPr/>
                    <a:lstStyle/>
                    <a:p>
                      <a:pPr algn="r">
                        <a:lnSpc>
                          <a:spcPct val="107000"/>
                        </a:lnSpc>
                        <a:spcAft>
                          <a:spcPts val="0"/>
                        </a:spcAft>
                      </a:pPr>
                      <a:r>
                        <a:rPr lang="hr-HR" sz="900" b="1" dirty="0" err="1">
                          <a:solidFill>
                            <a:srgbClr val="004D76"/>
                          </a:solidFill>
                          <a:effectLst/>
                          <a:latin typeface="Arial" panose="020B0604020202020204" pitchFamily="34" charset="0"/>
                          <a:ea typeface="Times New Roman" panose="02020603050405020304" pitchFamily="18" charset="0"/>
                          <a:cs typeface="Arial" panose="020B0604020202020204" pitchFamily="34" charset="0"/>
                        </a:rPr>
                        <a:t>ŽUC</a:t>
                      </a:r>
                      <a:endParaRPr lang="hr-HR" sz="900" b="1"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900" b="1" dirty="0" err="1">
                          <a:solidFill>
                            <a:srgbClr val="004D76"/>
                          </a:solidFill>
                          <a:effectLst/>
                          <a:latin typeface="Arial" panose="020B0604020202020204" pitchFamily="34" charset="0"/>
                          <a:ea typeface="Times New Roman" panose="02020603050405020304" pitchFamily="18" charset="0"/>
                          <a:cs typeface="Arial" panose="020B0604020202020204" pitchFamily="34" charset="0"/>
                        </a:rPr>
                        <a:t>Koef</a:t>
                      </a:r>
                      <a:r>
                        <a:rPr lang="hr-HR" sz="900" b="1"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 tekuće likvidnosti</a:t>
                      </a:r>
                      <a:endParaRPr lang="hr-HR" sz="900" b="1"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900" b="1">
                          <a:solidFill>
                            <a:srgbClr val="004D76"/>
                          </a:solidFill>
                          <a:effectLst/>
                          <a:latin typeface="Arial" panose="020B0604020202020204" pitchFamily="34" charset="0"/>
                          <a:ea typeface="Times New Roman" panose="02020603050405020304" pitchFamily="18" charset="0"/>
                          <a:cs typeface="Arial" panose="020B0604020202020204" pitchFamily="34" charset="0"/>
                        </a:rPr>
                        <a:t>Koef. trenutne likvidnosti</a:t>
                      </a:r>
                      <a:endParaRPr lang="hr-HR" sz="900" b="1">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900" b="1" dirty="0" err="1">
                          <a:solidFill>
                            <a:srgbClr val="004D76"/>
                          </a:solidFill>
                          <a:effectLst/>
                          <a:latin typeface="Arial" panose="020B0604020202020204" pitchFamily="34" charset="0"/>
                          <a:ea typeface="Times New Roman" panose="02020603050405020304" pitchFamily="18" charset="0"/>
                          <a:cs typeface="Arial" panose="020B0604020202020204" pitchFamily="34" charset="0"/>
                        </a:rPr>
                        <a:t>Koef</a:t>
                      </a:r>
                      <a:r>
                        <a:rPr lang="hr-HR" sz="900" b="1"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 financijske stabilnosti</a:t>
                      </a:r>
                      <a:endParaRPr lang="hr-HR" sz="900" b="1"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900" b="1">
                          <a:solidFill>
                            <a:srgbClr val="004D76"/>
                          </a:solidFill>
                          <a:effectLst/>
                          <a:latin typeface="Arial" panose="020B0604020202020204" pitchFamily="34" charset="0"/>
                          <a:ea typeface="Times New Roman" panose="02020603050405020304" pitchFamily="18" charset="0"/>
                          <a:cs typeface="Arial" panose="020B0604020202020204" pitchFamily="34" charset="0"/>
                        </a:rPr>
                        <a:t>Koef. zadu-ženosti</a:t>
                      </a:r>
                      <a:endParaRPr lang="hr-HR" sz="900" b="1">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900" b="1" dirty="0" err="1">
                          <a:solidFill>
                            <a:srgbClr val="004D76"/>
                          </a:solidFill>
                          <a:effectLst/>
                          <a:latin typeface="Arial" panose="020B0604020202020204" pitchFamily="34" charset="0"/>
                          <a:ea typeface="Times New Roman" panose="02020603050405020304" pitchFamily="18" charset="0"/>
                          <a:cs typeface="Arial" panose="020B0604020202020204" pitchFamily="34" charset="0"/>
                        </a:rPr>
                        <a:t>Koef</a:t>
                      </a:r>
                      <a:r>
                        <a:rPr lang="hr-HR" sz="900" b="1"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 </a:t>
                      </a:r>
                      <a:endParaRPr lang="hr-HR" sz="900" b="1" dirty="0">
                        <a:effectLst/>
                        <a:latin typeface="Arial" panose="020B0604020202020204" pitchFamily="34" charset="0"/>
                        <a:ea typeface="Calibri" panose="020F0502020204030204" pitchFamily="34" charset="0"/>
                        <a:cs typeface="Arial" panose="020B0604020202020204" pitchFamily="34" charset="0"/>
                      </a:endParaRPr>
                    </a:p>
                    <a:p>
                      <a:pPr algn="r">
                        <a:lnSpc>
                          <a:spcPct val="107000"/>
                        </a:lnSpc>
                        <a:spcAft>
                          <a:spcPts val="0"/>
                        </a:spcAft>
                      </a:pPr>
                      <a:r>
                        <a:rPr lang="hr-HR" sz="900" b="1"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vlastitog financiranja</a:t>
                      </a:r>
                      <a:endParaRPr lang="hr-HR" sz="900" b="1"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900" b="1"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Odnos duga i glavnice</a:t>
                      </a:r>
                      <a:endParaRPr lang="hr-HR" sz="900" b="1"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900" b="1" dirty="0" err="1">
                          <a:solidFill>
                            <a:srgbClr val="004D76"/>
                          </a:solidFill>
                          <a:effectLst/>
                          <a:latin typeface="Arial" panose="020B0604020202020204" pitchFamily="34" charset="0"/>
                          <a:ea typeface="Times New Roman" panose="02020603050405020304" pitchFamily="18" charset="0"/>
                          <a:cs typeface="Arial" panose="020B0604020202020204" pitchFamily="34" charset="0"/>
                        </a:rPr>
                        <a:t>Koef</a:t>
                      </a:r>
                      <a:r>
                        <a:rPr lang="hr-HR" sz="900" b="1"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 obrta ukupne imovine</a:t>
                      </a:r>
                      <a:endParaRPr lang="hr-HR" sz="900" b="1"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900" b="1"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Dani naplate potraži-</a:t>
                      </a:r>
                      <a:r>
                        <a:rPr lang="hr-HR" sz="900" b="1" dirty="0" err="1">
                          <a:solidFill>
                            <a:srgbClr val="004D76"/>
                          </a:solidFill>
                          <a:effectLst/>
                          <a:latin typeface="Arial" panose="020B0604020202020204" pitchFamily="34" charset="0"/>
                          <a:ea typeface="Times New Roman" panose="02020603050405020304" pitchFamily="18" charset="0"/>
                          <a:cs typeface="Arial" panose="020B0604020202020204" pitchFamily="34" charset="0"/>
                        </a:rPr>
                        <a:t>vanja</a:t>
                      </a:r>
                      <a:r>
                        <a:rPr lang="hr-HR" sz="900" b="1"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 od kupaca</a:t>
                      </a:r>
                      <a:endParaRPr lang="hr-HR" sz="900" b="1"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900" b="1"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Dani plaćanja obveza prema dobavlja-</a:t>
                      </a:r>
                      <a:r>
                        <a:rPr lang="hr-HR" sz="900" b="1" dirty="0" err="1">
                          <a:solidFill>
                            <a:srgbClr val="004D76"/>
                          </a:solidFill>
                          <a:effectLst/>
                          <a:latin typeface="Arial" panose="020B0604020202020204" pitchFamily="34" charset="0"/>
                          <a:ea typeface="Times New Roman" panose="02020603050405020304" pitchFamily="18" charset="0"/>
                          <a:cs typeface="Arial" panose="020B0604020202020204" pitchFamily="34" charset="0"/>
                        </a:rPr>
                        <a:t>čima</a:t>
                      </a:r>
                      <a:endParaRPr lang="hr-HR" sz="900" b="1"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952248733"/>
                  </a:ext>
                </a:extLst>
              </a:tr>
              <a:tr h="182939">
                <a:tc>
                  <a:txBody>
                    <a:bodyPr/>
                    <a:lstStyle/>
                    <a:p>
                      <a:pPr algn="r">
                        <a:lnSpc>
                          <a:spcPct val="107000"/>
                        </a:lnSpc>
                        <a:spcAft>
                          <a:spcPts val="0"/>
                        </a:spcAft>
                      </a:pPr>
                      <a:r>
                        <a:rPr lang="hr-HR" sz="1100" dirty="0" err="1">
                          <a:solidFill>
                            <a:srgbClr val="004D76"/>
                          </a:solidFill>
                          <a:effectLst/>
                          <a:latin typeface="Arial" panose="020B0604020202020204" pitchFamily="34" charset="0"/>
                          <a:ea typeface="Times New Roman" panose="02020603050405020304" pitchFamily="18" charset="0"/>
                          <a:cs typeface="Arial" panose="020B0604020202020204" pitchFamily="34" charset="0"/>
                        </a:rPr>
                        <a:t>ZGŽ</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2,44</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2,32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4</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31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05952776"/>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KZŽ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3,11</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2,93</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3</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13</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070839705"/>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SMŽ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1,52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0,98</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31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86</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722458149"/>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KAŽ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2,61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1,11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63</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180419594"/>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VŽŽ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0,96</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0,35</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16</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14</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791423979"/>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KKŽ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6,11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26</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878257137"/>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BBŽ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0,22</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0,13</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207</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562364180"/>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PGŽ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2,09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0,98</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0,03</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15</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77</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81835333"/>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LSŽ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4,59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3,86</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16</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37</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135274512"/>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VPŽ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3,14</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3,10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30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739317522"/>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PSŽ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6,19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6,05</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26</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226841874"/>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BPŽ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6,53</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6,42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3</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25</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242969579"/>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ZDŽ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2,88</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55</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16</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481164220"/>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OBŽ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2,28</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2,15</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3</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15</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974083459"/>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ŠKŽ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6,24</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4,50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07692690"/>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VSŽ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1,75</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1,66</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0,99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0,01</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0,05</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4</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26</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840565602"/>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SDŽ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1,07</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0,89</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0,02</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44</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817304870"/>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ISŽ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3,87</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3,54</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0,02</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3</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6</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516210228"/>
                  </a:ext>
                </a:extLst>
              </a:tr>
              <a:tr h="149177">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DNŽ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52,34</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39,15</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03617655"/>
                  </a:ext>
                </a:extLst>
              </a:tr>
              <a:tr h="182939">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MĐŽ</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4,57</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2,68</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1,00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0,00</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a:solidFill>
                            <a:srgbClr val="004D76"/>
                          </a:solidFill>
                          <a:effectLst/>
                          <a:latin typeface="Arial" panose="020B0604020202020204" pitchFamily="34" charset="0"/>
                          <a:ea typeface="Times New Roman" panose="02020603050405020304" pitchFamily="18" charset="0"/>
                          <a:cs typeface="Arial" panose="020B0604020202020204" pitchFamily="34" charset="0"/>
                        </a:rPr>
                        <a:t>0,02</a:t>
                      </a:r>
                      <a:endParaRPr lang="hr-HR" sz="110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16</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100" dirty="0">
                          <a:solidFill>
                            <a:srgbClr val="004D76"/>
                          </a:solidFill>
                          <a:effectLst/>
                          <a:latin typeface="Arial" panose="020B0604020202020204" pitchFamily="34" charset="0"/>
                          <a:ea typeface="Times New Roman" panose="02020603050405020304" pitchFamily="18" charset="0"/>
                          <a:cs typeface="Arial" panose="020B0604020202020204" pitchFamily="34" charset="0"/>
                        </a:rPr>
                        <a:t>14</a:t>
                      </a:r>
                      <a:endParaRPr lang="hr-HR" sz="1100" dirty="0">
                        <a:effectLst/>
                        <a:latin typeface="Arial" panose="020B0604020202020204" pitchFamily="34" charset="0"/>
                        <a:ea typeface="Calibri" panose="020F0502020204030204" pitchFamily="34" charset="0"/>
                        <a:cs typeface="Arial" panose="020B0604020202020204" pitchFamily="34" charset="0"/>
                      </a:endParaRPr>
                    </a:p>
                  </a:txBody>
                  <a:tcPr marL="64786" marR="64786"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425790047"/>
                  </a:ext>
                </a:extLst>
              </a:tr>
            </a:tbl>
          </a:graphicData>
        </a:graphic>
      </p:graphicFrame>
    </p:spTree>
    <p:extLst>
      <p:ext uri="{BB962C8B-B14F-4D97-AF65-F5344CB8AC3E}">
        <p14:creationId xmlns:p14="http://schemas.microsoft.com/office/powerpoint/2010/main" val="693903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fontScale="90000"/>
          </a:bodyPr>
          <a:lstStyle/>
          <a:p>
            <a:r>
              <a:rPr lang="hr-HR" sz="3600" dirty="0"/>
              <a:t>Odabrani financijski pokazatelji regionalnih društava od 2011. do 2017</a:t>
            </a:r>
            <a:r>
              <a:rPr lang="hr-HR" sz="3600" dirty="0" smtClean="0"/>
              <a:t>. (1)</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44" name="Rectangle 43"/>
          <p:cNvSpPr/>
          <p:nvPr/>
        </p:nvSpPr>
        <p:spPr>
          <a:xfrm>
            <a:off x="647700" y="5983562"/>
            <a:ext cx="5363356" cy="256993"/>
          </a:xfrm>
          <a:prstGeom prst="rect">
            <a:avLst/>
          </a:prstGeom>
        </p:spPr>
        <p:txBody>
          <a:bodyPr wrap="square">
            <a:spAutoFit/>
          </a:bodyPr>
          <a:lstStyle/>
          <a:p>
            <a:pPr>
              <a:lnSpc>
                <a:spcPct val="107000"/>
              </a:lnSpc>
              <a:spcAft>
                <a:spcPts val="0"/>
              </a:spcAft>
            </a:pPr>
            <a:r>
              <a:rPr lang="en-GB" sz="1000" dirty="0" err="1">
                <a:solidFill>
                  <a:srgbClr val="C00000"/>
                </a:solidFill>
                <a:ea typeface="Calibri" panose="020F0502020204030204" pitchFamily="34" charset="0"/>
                <a:cs typeface="Times New Roman" panose="02020603050405020304" pitchFamily="18" charset="0"/>
              </a:rPr>
              <a:t>Izvor</a:t>
            </a:r>
            <a:r>
              <a:rPr lang="en-GB" sz="1000" dirty="0">
                <a:solidFill>
                  <a:srgbClr val="C00000"/>
                </a:solidFill>
                <a:ea typeface="Calibri" panose="020F0502020204030204" pitchFamily="34" charset="0"/>
                <a:cs typeface="Times New Roman" panose="02020603050405020304" pitchFamily="18" charset="0"/>
              </a:rPr>
              <a:t>: </a:t>
            </a:r>
            <a:r>
              <a:rPr lang="pl-PL" sz="1000" dirty="0">
                <a:solidFill>
                  <a:srgbClr val="004D76"/>
                </a:solidFill>
                <a:ea typeface="Calibri" panose="020F0502020204030204" pitchFamily="34" charset="0"/>
                <a:cs typeface="Times New Roman" panose="02020603050405020304" pitchFamily="18" charset="0"/>
              </a:rPr>
              <a:t>Autori prema financijskim izvještajima regionalnih društava od 2010. do 2017.</a:t>
            </a:r>
            <a:endParaRPr lang="en-GB" sz="1000" dirty="0">
              <a:solidFill>
                <a:srgbClr val="004D76"/>
              </a:solidFill>
              <a:ea typeface="Calibri" panose="020F0502020204030204" pitchFamily="34" charset="0"/>
              <a:cs typeface="Times New Roman" panose="02020603050405020304" pitchFamily="18"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377511773"/>
              </p:ext>
            </p:extLst>
          </p:nvPr>
        </p:nvGraphicFramePr>
        <p:xfrm>
          <a:off x="749511" y="1626428"/>
          <a:ext cx="6992907" cy="4416410"/>
        </p:xfrm>
        <a:graphic>
          <a:graphicData uri="http://schemas.openxmlformats.org/drawingml/2006/table">
            <a:tbl>
              <a:tblPr firstRow="1" firstCol="1" bandRow="1"/>
              <a:tblGrid>
                <a:gridCol w="1895079">
                  <a:extLst>
                    <a:ext uri="{9D8B030D-6E8A-4147-A177-3AD203B41FA5}">
                      <a16:colId xmlns:a16="http://schemas.microsoft.com/office/drawing/2014/main" val="4198980034"/>
                    </a:ext>
                  </a:extLst>
                </a:gridCol>
                <a:gridCol w="637753">
                  <a:extLst>
                    <a:ext uri="{9D8B030D-6E8A-4147-A177-3AD203B41FA5}">
                      <a16:colId xmlns:a16="http://schemas.microsoft.com/office/drawing/2014/main" val="2694793349"/>
                    </a:ext>
                  </a:extLst>
                </a:gridCol>
                <a:gridCol w="637753">
                  <a:extLst>
                    <a:ext uri="{9D8B030D-6E8A-4147-A177-3AD203B41FA5}">
                      <a16:colId xmlns:a16="http://schemas.microsoft.com/office/drawing/2014/main" val="1830775563"/>
                    </a:ext>
                  </a:extLst>
                </a:gridCol>
                <a:gridCol w="637753">
                  <a:extLst>
                    <a:ext uri="{9D8B030D-6E8A-4147-A177-3AD203B41FA5}">
                      <a16:colId xmlns:a16="http://schemas.microsoft.com/office/drawing/2014/main" val="1710082093"/>
                    </a:ext>
                  </a:extLst>
                </a:gridCol>
                <a:gridCol w="637753">
                  <a:extLst>
                    <a:ext uri="{9D8B030D-6E8A-4147-A177-3AD203B41FA5}">
                      <a16:colId xmlns:a16="http://schemas.microsoft.com/office/drawing/2014/main" val="2959621395"/>
                    </a:ext>
                  </a:extLst>
                </a:gridCol>
                <a:gridCol w="637753">
                  <a:extLst>
                    <a:ext uri="{9D8B030D-6E8A-4147-A177-3AD203B41FA5}">
                      <a16:colId xmlns:a16="http://schemas.microsoft.com/office/drawing/2014/main" val="3124628961"/>
                    </a:ext>
                  </a:extLst>
                </a:gridCol>
                <a:gridCol w="637753">
                  <a:extLst>
                    <a:ext uri="{9D8B030D-6E8A-4147-A177-3AD203B41FA5}">
                      <a16:colId xmlns:a16="http://schemas.microsoft.com/office/drawing/2014/main" val="4069714944"/>
                    </a:ext>
                  </a:extLst>
                </a:gridCol>
                <a:gridCol w="637753">
                  <a:extLst>
                    <a:ext uri="{9D8B030D-6E8A-4147-A177-3AD203B41FA5}">
                      <a16:colId xmlns:a16="http://schemas.microsoft.com/office/drawing/2014/main" val="1238250792"/>
                    </a:ext>
                  </a:extLst>
                </a:gridCol>
                <a:gridCol w="633557">
                  <a:extLst>
                    <a:ext uri="{9D8B030D-6E8A-4147-A177-3AD203B41FA5}">
                      <a16:colId xmlns:a16="http://schemas.microsoft.com/office/drawing/2014/main" val="2582794877"/>
                    </a:ext>
                  </a:extLst>
                </a:gridCol>
              </a:tblGrid>
              <a:tr h="232659">
                <a:tc>
                  <a:txBody>
                    <a:bodyPr/>
                    <a:lstStyle/>
                    <a:p>
                      <a:pPr algn="l">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 </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Calibri" panose="020F0502020204030204" pitchFamily="34" charset="0"/>
                          <a:cs typeface="Times New Roman" panose="02020603050405020304" pitchFamily="18" charset="0"/>
                        </a:rPr>
                        <a:t>2010.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Calibri" panose="020F0502020204030204" pitchFamily="34" charset="0"/>
                          <a:cs typeface="Times New Roman" panose="02020603050405020304" pitchFamily="18" charset="0"/>
                        </a:rPr>
                        <a:t>2011.</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Calibri" panose="020F0502020204030204" pitchFamily="34" charset="0"/>
                          <a:cs typeface="Times New Roman" panose="02020603050405020304" pitchFamily="18" charset="0"/>
                        </a:rPr>
                        <a:t>2012.</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Calibri" panose="020F0502020204030204" pitchFamily="34" charset="0"/>
                          <a:cs typeface="Times New Roman" panose="02020603050405020304" pitchFamily="18" charset="0"/>
                        </a:rPr>
                        <a:t>2013.</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Calibri" panose="020F0502020204030204" pitchFamily="34" charset="0"/>
                          <a:cs typeface="Times New Roman" panose="02020603050405020304" pitchFamily="18" charset="0"/>
                        </a:rPr>
                        <a:t>2014.</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Calibri" panose="020F0502020204030204" pitchFamily="34" charset="0"/>
                          <a:cs typeface="Times New Roman" panose="02020603050405020304" pitchFamily="18" charset="0"/>
                        </a:rPr>
                        <a:t>2015.</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Calibri" panose="020F0502020204030204" pitchFamily="34" charset="0"/>
                          <a:cs typeface="Times New Roman" panose="02020603050405020304" pitchFamily="18" charset="0"/>
                        </a:rPr>
                        <a:t>2016.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Calibri" panose="020F0502020204030204" pitchFamily="34" charset="0"/>
                          <a:cs typeface="Times New Roman" panose="02020603050405020304" pitchFamily="18" charset="0"/>
                        </a:rPr>
                        <a:t>2017.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721122514"/>
                  </a:ext>
                </a:extLst>
              </a:tr>
              <a:tr h="38017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Koeficijent </a:t>
                      </a:r>
                      <a:endParaRPr lang="hr-HR" sz="120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tekuće likvidnosti</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1,84</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1,51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1,59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1,74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1,88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1,98</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1,84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2,09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48323453"/>
                  </a:ext>
                </a:extLst>
              </a:tr>
              <a:tr h="380179">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Koeficijent </a:t>
                      </a:r>
                      <a:endParaRPr lang="hr-HR" sz="1200" dirty="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trenutne likvidnosti</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0,26</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0,27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0,23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0,31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0,36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0,53</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0,31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0,51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737999068"/>
                  </a:ext>
                </a:extLst>
              </a:tr>
              <a:tr h="38017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Koeficijent </a:t>
                      </a:r>
                      <a:endParaRPr lang="hr-HR" sz="120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financijske stabilnosti</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0,57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0,67</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0,66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0,69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0,64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0,64</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0,65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0,59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350852351"/>
                  </a:ext>
                </a:extLst>
              </a:tr>
              <a:tr h="23265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Koeficijent zaduženosti</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0,47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0,52</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0,52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0,46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0,47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0,43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0,45</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0,42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266102996"/>
                  </a:ext>
                </a:extLst>
              </a:tr>
              <a:tr h="38017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Koeficijent </a:t>
                      </a:r>
                      <a:endParaRPr lang="hr-HR" sz="120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vlastitog financiranja</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0,53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0,48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0,48</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0,54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0,53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0,57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0,55</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0,58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160123081"/>
                  </a:ext>
                </a:extLst>
              </a:tr>
              <a:tr h="232659">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Odnos duga i glavnice</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0,90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1,06</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0,84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0,89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0,76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0,83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0,73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178153721"/>
                  </a:ext>
                </a:extLst>
              </a:tr>
              <a:tr h="38017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Trajanje naplate potraživanja od kupaca</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90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95</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70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90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70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94</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85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273585621"/>
                  </a:ext>
                </a:extLst>
              </a:tr>
              <a:tr h="38017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Dani plaćanja obveza dobavljačima</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85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95</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91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68</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77</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69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80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75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968731141"/>
                  </a:ext>
                </a:extLst>
              </a:tr>
              <a:tr h="38017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Ekonomičnost ukupnog poslovanja</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1,04</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1,03</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1,05</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108619961"/>
                  </a:ext>
                </a:extLst>
              </a:tr>
              <a:tr h="19008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Neto marža profita (%)</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2,70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2,67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3,04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3,07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2,68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3,56</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4,31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183700415"/>
                  </a:ext>
                </a:extLst>
              </a:tr>
              <a:tr h="38017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Stopa povrata </a:t>
                      </a:r>
                      <a:endParaRPr lang="hr-HR" sz="120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imovine (%)</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4,18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1,58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4,09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4,89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4,60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3,91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4,96</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6,26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564551266"/>
                  </a:ext>
                </a:extLst>
              </a:tr>
              <a:tr h="380179">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Stopa povrata </a:t>
                      </a:r>
                      <a:endParaRPr lang="hr-HR" sz="1200" dirty="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glavnice (%)</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7,93</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3,27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8,44</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9,01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8,70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6,89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9,08</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10,8</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0047913"/>
                  </a:ext>
                </a:extLst>
              </a:tr>
            </a:tbl>
          </a:graphicData>
        </a:graphic>
      </p:graphicFrame>
    </p:spTree>
    <p:extLst>
      <p:ext uri="{BB962C8B-B14F-4D97-AF65-F5344CB8AC3E}">
        <p14:creationId xmlns:p14="http://schemas.microsoft.com/office/powerpoint/2010/main" val="343754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fontScale="90000"/>
          </a:bodyPr>
          <a:lstStyle/>
          <a:p>
            <a:r>
              <a:rPr lang="hr-HR" sz="3600" dirty="0"/>
              <a:t>Odabrani financijski pokazatelji regionalnih društava od 2011. do 2017</a:t>
            </a:r>
            <a:r>
              <a:rPr lang="hr-HR" sz="3600" dirty="0" smtClean="0"/>
              <a:t>. (2)</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3" name="Rectangle 2"/>
          <p:cNvSpPr/>
          <p:nvPr/>
        </p:nvSpPr>
        <p:spPr>
          <a:xfrm>
            <a:off x="728980" y="1608170"/>
            <a:ext cx="7485630" cy="4288675"/>
          </a:xfrm>
          <a:prstGeom prst="rect">
            <a:avLst/>
          </a:prstGeom>
        </p:spPr>
        <p:txBody>
          <a:bodyPr wrap="square">
            <a:spAutoFit/>
          </a:bodyPr>
          <a:lstStyle/>
          <a:p>
            <a:pPr marL="266700" indent="-266700">
              <a:lnSpc>
                <a:spcPct val="107000"/>
              </a:lnSpc>
              <a:spcAft>
                <a:spcPts val="0"/>
              </a:spcAft>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Likvidnost je zadovoljavajuća, koeficijent tekuće likvidnosti veći je od 1 u cjelokupnom razdoblju, a u 2017. je veći od 2. Kratkoročne obveze mogu pokriti dva puta iz kratkotrajne imovine. </a:t>
            </a:r>
          </a:p>
          <a:p>
            <a:pPr marL="266700" indent="-266700">
              <a:lnSpc>
                <a:spcPct val="107000"/>
              </a:lnSpc>
              <a:spcAft>
                <a:spcPts val="0"/>
              </a:spcAft>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Koeficijent trenutne likvidnosti pokazuje da poduzeća u 2017. mogu novcem pokriti više od polovice kratkoročnih obveza. Koeficijent financijske stabilnosti manji je od 1 što potvrđuje razborito financijsko poslovanje. Koeficijent zaduženost se smanjuje i pokazuje da su poduzeća zaduživanjem nabavila oko 42 % imovine. </a:t>
            </a:r>
          </a:p>
          <a:p>
            <a:pPr marL="266700" indent="-266700">
              <a:lnSpc>
                <a:spcPct val="107000"/>
              </a:lnSpc>
              <a:spcAft>
                <a:spcPts val="0"/>
              </a:spcAft>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Koeficijent vlastitog financiranja uglavnom je veći od 0.5 - većina imovine se financirala vlastitim kapitalom. Odnos duga i glavnice je ispod 1 (osim 2011. i 2012.), ukazuje na nisku potrebu zaduživanja za obavljanje poslovnih aktivnosti. Trajanje naplate potraživanja od kupaca je 85 dana, a trajanje plaćanja obveza 75 dana. </a:t>
            </a:r>
          </a:p>
          <a:p>
            <a:pPr marL="266700" indent="-266700">
              <a:lnSpc>
                <a:spcPct val="107000"/>
              </a:lnSpc>
              <a:spcAft>
                <a:spcPts val="0"/>
              </a:spcAft>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Ekonomičnost ukupnog poslovanja je zadovoljavajuća (poduzeća su ostvarila dobit svake godine promatranog razdoblja). Zadovoljavajuće je neto profitna marža te stope povrata na imovinu i kapital </a:t>
            </a:r>
            <a:endParaRPr lang="hr-HR"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096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a:bodyPr>
          <a:lstStyle/>
          <a:p>
            <a:r>
              <a:rPr lang="hr-HR" sz="3600" dirty="0" smtClean="0"/>
              <a:t>Zaključak</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3" name="Rectangle 2"/>
          <p:cNvSpPr/>
          <p:nvPr/>
        </p:nvSpPr>
        <p:spPr>
          <a:xfrm>
            <a:off x="697865" y="1535621"/>
            <a:ext cx="7485630" cy="4775603"/>
          </a:xfrm>
          <a:prstGeom prst="rect">
            <a:avLst/>
          </a:prstGeom>
        </p:spPr>
        <p:txBody>
          <a:bodyPr wrap="square">
            <a:spAutoFit/>
          </a:bodyPr>
          <a:lstStyle/>
          <a:p>
            <a:pPr marL="360363" indent="-360363">
              <a:lnSpc>
                <a:spcPct val="107000"/>
              </a:lnSpc>
              <a:spcAft>
                <a:spcPts val="0"/>
              </a:spcAft>
              <a:buClr>
                <a:srgbClr val="C00000"/>
              </a:buClr>
              <a:buFont typeface="Wingdings" panose="05000000000000000000" pitchFamily="2" charset="2"/>
              <a:buChar char="q"/>
            </a:pPr>
            <a:r>
              <a:rPr lang="hr-HR" sz="2200" dirty="0" err="1">
                <a:solidFill>
                  <a:srgbClr val="004D76"/>
                </a:solidFill>
                <a:ea typeface="Calibri" panose="020F0502020204030204" pitchFamily="34" charset="0"/>
                <a:cs typeface="Times New Roman" panose="02020603050405020304" pitchFamily="18" charset="0"/>
              </a:rPr>
              <a:t>HC</a:t>
            </a:r>
            <a:r>
              <a:rPr lang="hr-HR" sz="2200" dirty="0">
                <a:solidFill>
                  <a:srgbClr val="004D76"/>
                </a:solidFill>
                <a:ea typeface="Calibri" panose="020F0502020204030204" pitchFamily="34" charset="0"/>
                <a:cs typeface="Times New Roman" panose="02020603050405020304" pitchFamily="18" charset="0"/>
              </a:rPr>
              <a:t> ostvaruju gubitak poslovanja u promatranom razdoblju. </a:t>
            </a:r>
            <a:r>
              <a:rPr lang="hr-HR" sz="2200" dirty="0" err="1">
                <a:solidFill>
                  <a:srgbClr val="004D76"/>
                </a:solidFill>
                <a:ea typeface="Calibri" panose="020F0502020204030204" pitchFamily="34" charset="0"/>
                <a:cs typeface="Times New Roman" panose="02020603050405020304" pitchFamily="18" charset="0"/>
              </a:rPr>
              <a:t>HC</a:t>
            </a:r>
            <a:r>
              <a:rPr lang="hr-HR" sz="2200" dirty="0">
                <a:solidFill>
                  <a:srgbClr val="004D76"/>
                </a:solidFill>
                <a:ea typeface="Calibri" panose="020F0502020204030204" pitchFamily="34" charset="0"/>
                <a:cs typeface="Times New Roman" panose="02020603050405020304" pitchFamily="18" charset="0"/>
              </a:rPr>
              <a:t> nije likvidno i ne može pokriti svoje kratkoročne obveze iz likvidne imovine. Do 2021. </a:t>
            </a:r>
            <a:r>
              <a:rPr lang="hr-HR" sz="2200" dirty="0" err="1">
                <a:solidFill>
                  <a:srgbClr val="004D76"/>
                </a:solidFill>
                <a:ea typeface="Calibri" panose="020F0502020204030204" pitchFamily="34" charset="0"/>
                <a:cs typeface="Times New Roman" panose="02020603050405020304" pitchFamily="18" charset="0"/>
              </a:rPr>
              <a:t>HC</a:t>
            </a:r>
            <a:r>
              <a:rPr lang="hr-HR" sz="2200" dirty="0">
                <a:solidFill>
                  <a:srgbClr val="004D76"/>
                </a:solidFill>
                <a:ea typeface="Calibri" panose="020F0502020204030204" pitchFamily="34" charset="0"/>
                <a:cs typeface="Times New Roman" panose="02020603050405020304" pitchFamily="18" charset="0"/>
              </a:rPr>
              <a:t>-u dospijeva 2,2 </a:t>
            </a:r>
            <a:r>
              <a:rPr lang="hr-HR" sz="2200" dirty="0" err="1">
                <a:solidFill>
                  <a:srgbClr val="004D76"/>
                </a:solidFill>
                <a:ea typeface="Calibri" panose="020F0502020204030204" pitchFamily="34" charset="0"/>
                <a:cs typeface="Times New Roman" panose="02020603050405020304" pitchFamily="18" charset="0"/>
              </a:rPr>
              <a:t>mlrd</a:t>
            </a:r>
            <a:r>
              <a:rPr lang="hr-HR" sz="2200" dirty="0">
                <a:solidFill>
                  <a:srgbClr val="004D76"/>
                </a:solidFill>
                <a:ea typeface="Calibri" panose="020F0502020204030204" pitchFamily="34" charset="0"/>
                <a:cs typeface="Times New Roman" panose="02020603050405020304" pitchFamily="18" charset="0"/>
              </a:rPr>
              <a:t> kuna, a nakon toga još 6,6 </a:t>
            </a:r>
            <a:r>
              <a:rPr lang="hr-HR" sz="2200" dirty="0" err="1">
                <a:solidFill>
                  <a:srgbClr val="004D76"/>
                </a:solidFill>
                <a:ea typeface="Calibri" panose="020F0502020204030204" pitchFamily="34" charset="0"/>
                <a:cs typeface="Times New Roman" panose="02020603050405020304" pitchFamily="18" charset="0"/>
              </a:rPr>
              <a:t>mlrd</a:t>
            </a:r>
            <a:r>
              <a:rPr lang="hr-HR" sz="2200" dirty="0">
                <a:solidFill>
                  <a:srgbClr val="004D76"/>
                </a:solidFill>
                <a:ea typeface="Calibri" panose="020F0502020204030204" pitchFamily="34" charset="0"/>
                <a:cs typeface="Times New Roman" panose="02020603050405020304" pitchFamily="18" charset="0"/>
              </a:rPr>
              <a:t>. kuna koje ne može vratiti iz vlastitog poslovanja, već isključivo novim zaduživanjima. </a:t>
            </a:r>
          </a:p>
          <a:p>
            <a:pPr marL="360363" indent="-360363">
              <a:lnSpc>
                <a:spcPct val="107000"/>
              </a:lnSpc>
              <a:spcAft>
                <a:spcPts val="0"/>
              </a:spcAft>
              <a:buClr>
                <a:srgbClr val="C00000"/>
              </a:buClr>
              <a:buFont typeface="Wingdings" panose="05000000000000000000" pitchFamily="2" charset="2"/>
              <a:buChar char="q"/>
            </a:pPr>
            <a:r>
              <a:rPr lang="hr-HR" sz="2200" dirty="0" err="1">
                <a:solidFill>
                  <a:srgbClr val="004D76"/>
                </a:solidFill>
                <a:ea typeface="Calibri" panose="020F0502020204030204" pitchFamily="34" charset="0"/>
                <a:cs typeface="Times New Roman" panose="02020603050405020304" pitchFamily="18" charset="0"/>
              </a:rPr>
              <a:t>HC</a:t>
            </a:r>
            <a:r>
              <a:rPr lang="hr-HR" sz="2200" dirty="0">
                <a:solidFill>
                  <a:srgbClr val="004D76"/>
                </a:solidFill>
                <a:ea typeface="Calibri" panose="020F0502020204030204" pitchFamily="34" charset="0"/>
                <a:cs typeface="Times New Roman" panose="02020603050405020304" pitchFamily="18" charset="0"/>
              </a:rPr>
              <a:t> doznačuju sve manje sredstava za izvanredno održavanje, rekonstrukciju i građenje cesta te za ujednačavanje redovnog održavanja. </a:t>
            </a:r>
            <a:r>
              <a:rPr lang="hr-HR" sz="2200" dirty="0" err="1">
                <a:solidFill>
                  <a:srgbClr val="004D76"/>
                </a:solidFill>
                <a:ea typeface="Calibri" panose="020F0502020204030204" pitchFamily="34" charset="0"/>
                <a:cs typeface="Times New Roman" panose="02020603050405020304" pitchFamily="18" charset="0"/>
              </a:rPr>
              <a:t>ŽUC-evi</a:t>
            </a:r>
            <a:r>
              <a:rPr lang="hr-HR" sz="2200" dirty="0">
                <a:solidFill>
                  <a:srgbClr val="004D76"/>
                </a:solidFill>
                <a:ea typeface="Calibri" panose="020F0502020204030204" pitchFamily="34" charset="0"/>
                <a:cs typeface="Times New Roman" panose="02020603050405020304" pitchFamily="18" charset="0"/>
              </a:rPr>
              <a:t> poput Sisačko-moslavačkog i Ličko-senjskog svake godine dobivaju sredstva radi ujednačavanja redovnog održavanja jer samostalno ostvaruju niske prihode od naknada za ceste.  </a:t>
            </a:r>
            <a:endParaRPr lang="hr-HR" sz="2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19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a:bodyPr>
          <a:lstStyle/>
          <a:p>
            <a:r>
              <a:rPr lang="hr-HR" sz="3600" dirty="0" smtClean="0"/>
              <a:t>Zaključak - </a:t>
            </a:r>
            <a:r>
              <a:rPr lang="hr-HR" sz="3600" dirty="0" err="1" smtClean="0"/>
              <a:t>ŽUC-evi</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3" name="Rectangle 2"/>
          <p:cNvSpPr/>
          <p:nvPr/>
        </p:nvSpPr>
        <p:spPr>
          <a:xfrm>
            <a:off x="685762" y="1203665"/>
            <a:ext cx="7860385" cy="5342553"/>
          </a:xfrm>
          <a:prstGeom prst="rect">
            <a:avLst/>
          </a:prstGeom>
        </p:spPr>
        <p:txBody>
          <a:bodyPr wrap="square">
            <a:spAutoFit/>
          </a:bodyPr>
          <a:lstStyle/>
          <a:p>
            <a:pPr marL="360363" indent="-360363">
              <a:lnSpc>
                <a:spcPct val="107000"/>
              </a:lnSpc>
              <a:spcAft>
                <a:spcPts val="0"/>
              </a:spcAft>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Imovina </a:t>
            </a:r>
            <a:r>
              <a:rPr lang="hr-HR" sz="1600" dirty="0" err="1">
                <a:solidFill>
                  <a:srgbClr val="004D76"/>
                </a:solidFill>
                <a:ea typeface="Calibri" panose="020F0502020204030204" pitchFamily="34" charset="0"/>
                <a:cs typeface="Times New Roman" panose="02020603050405020304" pitchFamily="18" charset="0"/>
              </a:rPr>
              <a:t>ŽUC-eva</a:t>
            </a:r>
            <a:r>
              <a:rPr lang="hr-HR" sz="1600" dirty="0">
                <a:solidFill>
                  <a:srgbClr val="004D76"/>
                </a:solidFill>
                <a:ea typeface="Calibri" panose="020F0502020204030204" pitchFamily="34" charset="0"/>
                <a:cs typeface="Times New Roman" panose="02020603050405020304" pitchFamily="18" charset="0"/>
              </a:rPr>
              <a:t> iznimno je visoka (u 2017. oko 66 </a:t>
            </a:r>
            <a:r>
              <a:rPr lang="hr-HR" sz="1600" dirty="0" err="1">
                <a:solidFill>
                  <a:srgbClr val="004D76"/>
                </a:solidFill>
                <a:ea typeface="Calibri" panose="020F0502020204030204" pitchFamily="34" charset="0"/>
                <a:cs typeface="Times New Roman" panose="02020603050405020304" pitchFamily="18" charset="0"/>
              </a:rPr>
              <a:t>mlrd</a:t>
            </a:r>
            <a:r>
              <a:rPr lang="hr-HR" sz="1600" dirty="0">
                <a:solidFill>
                  <a:srgbClr val="004D76"/>
                </a:solidFill>
                <a:ea typeface="Calibri" panose="020F0502020204030204" pitchFamily="34" charset="0"/>
                <a:cs typeface="Times New Roman" panose="02020603050405020304" pitchFamily="18" charset="0"/>
              </a:rPr>
              <a:t>. kuna) jer se ceste nalaze u njihovim bilancama najčešće kao prirodna bogatstva i građevinski objekti pa proizvedena dugotrajna imovina čini 99,4% njihove ukupne imovine. Smanjenje imovine od 2011. do 2017. uglavnom je rezultat deprecijacije (amortizacije). </a:t>
            </a:r>
          </a:p>
          <a:p>
            <a:pPr marL="360363" indent="-360363">
              <a:lnSpc>
                <a:spcPct val="107000"/>
              </a:lnSpc>
              <a:spcAft>
                <a:spcPts val="0"/>
              </a:spcAft>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Obveze </a:t>
            </a:r>
            <a:r>
              <a:rPr lang="hr-HR" sz="1600" dirty="0" err="1">
                <a:solidFill>
                  <a:srgbClr val="004D76"/>
                </a:solidFill>
                <a:ea typeface="Calibri" panose="020F0502020204030204" pitchFamily="34" charset="0"/>
                <a:cs typeface="Times New Roman" panose="02020603050405020304" pitchFamily="18" charset="0"/>
              </a:rPr>
              <a:t>ŽUC-ava</a:t>
            </a:r>
            <a:r>
              <a:rPr lang="hr-HR" sz="1600" dirty="0">
                <a:solidFill>
                  <a:srgbClr val="004D76"/>
                </a:solidFill>
                <a:ea typeface="Calibri" panose="020F0502020204030204" pitchFamily="34" charset="0"/>
                <a:cs typeface="Times New Roman" panose="02020603050405020304" pitchFamily="18" charset="0"/>
              </a:rPr>
              <a:t> su u zanemarive u odnosu na imovinu. Primjetan je njihov pad zbog razduživanja i manjih izdataka za materijalne troškove. Vlastiti izvori glavni su pokretač ulaganja </a:t>
            </a:r>
            <a:r>
              <a:rPr lang="hr-HR" sz="1600" dirty="0" err="1">
                <a:solidFill>
                  <a:srgbClr val="004D76"/>
                </a:solidFill>
                <a:ea typeface="Calibri" panose="020F0502020204030204" pitchFamily="34" charset="0"/>
                <a:cs typeface="Times New Roman" panose="02020603050405020304" pitchFamily="18" charset="0"/>
              </a:rPr>
              <a:t>ŽUC-eva</a:t>
            </a:r>
            <a:r>
              <a:rPr lang="hr-HR" sz="1600" dirty="0">
                <a:solidFill>
                  <a:srgbClr val="004D76"/>
                </a:solidFill>
                <a:ea typeface="Calibri" panose="020F0502020204030204" pitchFamily="34" charset="0"/>
                <a:cs typeface="Times New Roman" panose="02020603050405020304" pitchFamily="18" charset="0"/>
              </a:rPr>
              <a:t>, dok se u manjoj mjeri oslanjaju na uzimanje kredita i zajmova. </a:t>
            </a:r>
          </a:p>
          <a:p>
            <a:pPr marL="360363" indent="-360363">
              <a:lnSpc>
                <a:spcPct val="107000"/>
              </a:lnSpc>
              <a:spcAft>
                <a:spcPts val="0"/>
              </a:spcAft>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Najbolju likvidnost u 2017. ima </a:t>
            </a:r>
            <a:r>
              <a:rPr lang="hr-HR" sz="1600" dirty="0" err="1">
                <a:solidFill>
                  <a:srgbClr val="004D76"/>
                </a:solidFill>
                <a:ea typeface="Calibri" panose="020F0502020204030204" pitchFamily="34" charset="0"/>
                <a:cs typeface="Times New Roman" panose="02020603050405020304" pitchFamily="18" charset="0"/>
              </a:rPr>
              <a:t>ŽUC</a:t>
            </a:r>
            <a:r>
              <a:rPr lang="hr-HR" sz="1600" dirty="0">
                <a:solidFill>
                  <a:srgbClr val="004D76"/>
                </a:solidFill>
                <a:ea typeface="Calibri" panose="020F0502020204030204" pitchFamily="34" charset="0"/>
                <a:cs typeface="Times New Roman" panose="02020603050405020304" pitchFamily="18" charset="0"/>
              </a:rPr>
              <a:t> Dubrovačko-neretvanske županije, a izrazito je nelikvidna </a:t>
            </a:r>
            <a:r>
              <a:rPr lang="hr-HR" sz="1600" dirty="0" err="1">
                <a:solidFill>
                  <a:srgbClr val="004D76"/>
                </a:solidFill>
                <a:ea typeface="Calibri" panose="020F0502020204030204" pitchFamily="34" charset="0"/>
                <a:cs typeface="Times New Roman" panose="02020603050405020304" pitchFamily="18" charset="0"/>
              </a:rPr>
              <a:t>ŽUC</a:t>
            </a:r>
            <a:r>
              <a:rPr lang="hr-HR" sz="1600" dirty="0">
                <a:solidFill>
                  <a:srgbClr val="004D76"/>
                </a:solidFill>
                <a:ea typeface="Calibri" panose="020F0502020204030204" pitchFamily="34" charset="0"/>
                <a:cs typeface="Times New Roman" panose="02020603050405020304" pitchFamily="18" charset="0"/>
              </a:rPr>
              <a:t> Bjelovarsko-bilogorske županije. </a:t>
            </a:r>
          </a:p>
          <a:p>
            <a:pPr marL="360363" indent="-360363">
              <a:lnSpc>
                <a:spcPct val="107000"/>
              </a:lnSpc>
              <a:spcAft>
                <a:spcPts val="0"/>
              </a:spcAft>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Koeficijenti zaduženosti, vlastitog financiranja, financijske stabilnost, odnosa duga i glavnice te obrta ukupne imovine zanemarivi su gotovo su identični kod svih </a:t>
            </a:r>
            <a:r>
              <a:rPr lang="hr-HR" sz="1600" dirty="0" err="1">
                <a:solidFill>
                  <a:srgbClr val="004D76"/>
                </a:solidFill>
                <a:ea typeface="Calibri" panose="020F0502020204030204" pitchFamily="34" charset="0"/>
                <a:cs typeface="Times New Roman" panose="02020603050405020304" pitchFamily="18" charset="0"/>
              </a:rPr>
              <a:t>ŽUC-eva</a:t>
            </a:r>
            <a:r>
              <a:rPr lang="hr-HR" sz="1600" dirty="0">
                <a:solidFill>
                  <a:srgbClr val="004D76"/>
                </a:solidFill>
                <a:ea typeface="Calibri" panose="020F0502020204030204" pitchFamily="34" charset="0"/>
                <a:cs typeface="Times New Roman" panose="02020603050405020304" pitchFamily="18" charset="0"/>
              </a:rPr>
              <a:t>. </a:t>
            </a:r>
          </a:p>
          <a:p>
            <a:pPr marL="360363" indent="-360363">
              <a:lnSpc>
                <a:spcPct val="107000"/>
              </a:lnSpc>
              <a:spcAft>
                <a:spcPts val="0"/>
              </a:spcAft>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Najdulju naplatu potraživanja od kupaca ima </a:t>
            </a:r>
            <a:r>
              <a:rPr lang="hr-HR" sz="1600" dirty="0" err="1">
                <a:solidFill>
                  <a:srgbClr val="004D76"/>
                </a:solidFill>
                <a:ea typeface="Calibri" panose="020F0502020204030204" pitchFamily="34" charset="0"/>
                <a:cs typeface="Times New Roman" panose="02020603050405020304" pitchFamily="18" charset="0"/>
              </a:rPr>
              <a:t>ŽUC</a:t>
            </a:r>
            <a:r>
              <a:rPr lang="hr-HR" sz="1600" dirty="0">
                <a:solidFill>
                  <a:srgbClr val="004D76"/>
                </a:solidFill>
                <a:ea typeface="Calibri" panose="020F0502020204030204" pitchFamily="34" charset="0"/>
                <a:cs typeface="Times New Roman" panose="02020603050405020304" pitchFamily="18" charset="0"/>
              </a:rPr>
              <a:t> Zadarske županije (55 dana), a najkraću Dubrovačko-neretvanske koji niti nema potraživanja za prihode poslovanja. </a:t>
            </a:r>
          </a:p>
          <a:p>
            <a:pPr marL="360363" indent="-360363">
              <a:lnSpc>
                <a:spcPct val="107000"/>
              </a:lnSpc>
              <a:spcAft>
                <a:spcPts val="0"/>
              </a:spcAft>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Najslabiji po pitanju plaćanja dobavljačima je </a:t>
            </a:r>
            <a:r>
              <a:rPr lang="hr-HR" sz="1600" dirty="0" err="1">
                <a:solidFill>
                  <a:srgbClr val="004D76"/>
                </a:solidFill>
                <a:ea typeface="Calibri" panose="020F0502020204030204" pitchFamily="34" charset="0"/>
                <a:cs typeface="Times New Roman" panose="02020603050405020304" pitchFamily="18" charset="0"/>
              </a:rPr>
              <a:t>ŽUC</a:t>
            </a:r>
            <a:r>
              <a:rPr lang="hr-HR" sz="1600" dirty="0">
                <a:solidFill>
                  <a:srgbClr val="004D76"/>
                </a:solidFill>
                <a:ea typeface="Calibri" panose="020F0502020204030204" pitchFamily="34" charset="0"/>
                <a:cs typeface="Times New Roman" panose="02020603050405020304" pitchFamily="18" charset="0"/>
              </a:rPr>
              <a:t> Bjelovarsko-bilogorske s visokih 207 dana</a:t>
            </a:r>
            <a:r>
              <a:rPr lang="hr-HR" sz="1600" dirty="0" smtClean="0">
                <a:solidFill>
                  <a:srgbClr val="004D76"/>
                </a:solidFill>
                <a:ea typeface="Calibri" panose="020F0502020204030204" pitchFamily="34" charset="0"/>
                <a:cs typeface="Times New Roman" panose="02020603050405020304" pitchFamily="18" charset="0"/>
              </a:rPr>
              <a:t>.</a:t>
            </a:r>
            <a:endParaRPr lang="hr-HR" sz="1600" dirty="0">
              <a:solidFill>
                <a:srgbClr val="004D76"/>
              </a:solidFill>
              <a:ea typeface="Calibri" panose="020F0502020204030204" pitchFamily="34" charset="0"/>
              <a:cs typeface="Times New Roman" panose="02020603050405020304" pitchFamily="18" charset="0"/>
            </a:endParaRPr>
          </a:p>
          <a:p>
            <a:pPr marL="360363" indent="-360363">
              <a:lnSpc>
                <a:spcPct val="107000"/>
              </a:lnSpc>
              <a:spcAft>
                <a:spcPts val="0"/>
              </a:spcAft>
              <a:buClr>
                <a:srgbClr val="C00000"/>
              </a:buClr>
              <a:buFont typeface="Wingdings" panose="05000000000000000000" pitchFamily="2" charset="2"/>
              <a:buChar char="q"/>
            </a:pPr>
            <a:r>
              <a:rPr lang="hr-HR" sz="1600" dirty="0" err="1">
                <a:solidFill>
                  <a:srgbClr val="004D76"/>
                </a:solidFill>
                <a:ea typeface="Calibri" panose="020F0502020204030204" pitchFamily="34" charset="0"/>
                <a:cs typeface="Times New Roman" panose="02020603050405020304" pitchFamily="18" charset="0"/>
              </a:rPr>
              <a:t>ŽUC-evi</a:t>
            </a:r>
            <a:r>
              <a:rPr lang="hr-HR" sz="1600" dirty="0">
                <a:solidFill>
                  <a:srgbClr val="004D76"/>
                </a:solidFill>
                <a:ea typeface="Calibri" panose="020F0502020204030204" pitchFamily="34" charset="0"/>
                <a:cs typeface="Times New Roman" panose="02020603050405020304" pitchFamily="18" charset="0"/>
              </a:rPr>
              <a:t> su u odličnoj </a:t>
            </a:r>
            <a:r>
              <a:rPr lang="hr-HR" sz="1600" dirty="0" err="1">
                <a:solidFill>
                  <a:srgbClr val="004D76"/>
                </a:solidFill>
                <a:ea typeface="Calibri" panose="020F0502020204030204" pitchFamily="34" charset="0"/>
                <a:cs typeface="Times New Roman" panose="02020603050405020304" pitchFamily="18" charset="0"/>
              </a:rPr>
              <a:t>likvidnosnoj</a:t>
            </a:r>
            <a:r>
              <a:rPr lang="hr-HR" sz="1600" dirty="0">
                <a:solidFill>
                  <a:srgbClr val="004D76"/>
                </a:solidFill>
                <a:ea typeface="Calibri" panose="020F0502020204030204" pitchFamily="34" charset="0"/>
                <a:cs typeface="Times New Roman" panose="02020603050405020304" pitchFamily="18" charset="0"/>
              </a:rPr>
              <a:t> poziciji.   </a:t>
            </a:r>
            <a:endParaRPr lang="hr-HR"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1404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fontScale="90000"/>
          </a:bodyPr>
          <a:lstStyle/>
          <a:p>
            <a:r>
              <a:rPr lang="hr-HR" sz="3600" dirty="0" smtClean="0"/>
              <a:t>Zaključak - Regionalna </a:t>
            </a:r>
            <a:r>
              <a:rPr lang="hr-HR" sz="3600" dirty="0"/>
              <a:t>društva za održavanje cesta</a:t>
            </a:r>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3" name="Rectangle 2"/>
          <p:cNvSpPr/>
          <p:nvPr/>
        </p:nvSpPr>
        <p:spPr>
          <a:xfrm>
            <a:off x="697865" y="1512975"/>
            <a:ext cx="8108856" cy="5014193"/>
          </a:xfrm>
          <a:prstGeom prst="rect">
            <a:avLst/>
          </a:prstGeom>
        </p:spPr>
        <p:txBody>
          <a:bodyPr wrap="square">
            <a:spAutoFit/>
          </a:bodyPr>
          <a:lstStyle/>
          <a:p>
            <a:pPr marL="360363" indent="-360363">
              <a:lnSpc>
                <a:spcPct val="107000"/>
              </a:lnSpc>
              <a:spcAft>
                <a:spcPts val="0"/>
              </a:spcAft>
              <a:buClr>
                <a:srgbClr val="C00000"/>
              </a:buClr>
              <a:buFont typeface="Wingdings" panose="05000000000000000000" pitchFamily="2" charset="2"/>
              <a:buChar char="q"/>
            </a:pPr>
            <a:r>
              <a:rPr lang="hr-HR" sz="1500" dirty="0">
                <a:solidFill>
                  <a:srgbClr val="004D76"/>
                </a:solidFill>
                <a:ea typeface="Calibri" panose="020F0502020204030204" pitchFamily="34" charset="0"/>
                <a:cs typeface="Times New Roman" panose="02020603050405020304" pitchFamily="18" charset="0"/>
              </a:rPr>
              <a:t>Održavaju i županijske i lokalne ceste i značajno ovise o </a:t>
            </a:r>
            <a:r>
              <a:rPr lang="hr-HR" sz="1500" dirty="0" err="1">
                <a:solidFill>
                  <a:srgbClr val="004D76"/>
                </a:solidFill>
                <a:ea typeface="Calibri" panose="020F0502020204030204" pitchFamily="34" charset="0"/>
                <a:cs typeface="Times New Roman" panose="02020603050405020304" pitchFamily="18" charset="0"/>
              </a:rPr>
              <a:t>ŽUC-evima</a:t>
            </a:r>
            <a:r>
              <a:rPr lang="hr-HR" sz="1500" dirty="0">
                <a:solidFill>
                  <a:srgbClr val="004D76"/>
                </a:solidFill>
                <a:ea typeface="Calibri" panose="020F0502020204030204" pitchFamily="34" charset="0"/>
                <a:cs typeface="Times New Roman" panose="02020603050405020304" pitchFamily="18" charset="0"/>
              </a:rPr>
              <a:t>, no, ta se poslovna ovisnost postupno smanjuje, s 80% poslovnih prihoda na 65 %. Očito su se izvođači radova  preusmjerili na državne tvrtke koje upravljaju cestama (</a:t>
            </a:r>
            <a:r>
              <a:rPr lang="hr-HR" sz="1500" dirty="0" err="1">
                <a:solidFill>
                  <a:srgbClr val="004D76"/>
                </a:solidFill>
                <a:ea typeface="Calibri" panose="020F0502020204030204" pitchFamily="34" charset="0"/>
                <a:cs typeface="Times New Roman" panose="02020603050405020304" pitchFamily="18" charset="0"/>
              </a:rPr>
              <a:t>HC</a:t>
            </a:r>
            <a:r>
              <a:rPr lang="hr-HR" sz="1500" dirty="0">
                <a:solidFill>
                  <a:srgbClr val="004D76"/>
                </a:solidFill>
                <a:ea typeface="Calibri" panose="020F0502020204030204" pitchFamily="34" charset="0"/>
                <a:cs typeface="Times New Roman" panose="02020603050405020304" pitchFamily="18" charset="0"/>
              </a:rPr>
              <a:t>) i autocestama (</a:t>
            </a:r>
            <a:r>
              <a:rPr lang="hr-HR" sz="1500" dirty="0" err="1">
                <a:solidFill>
                  <a:srgbClr val="004D76"/>
                </a:solidFill>
                <a:ea typeface="Calibri" panose="020F0502020204030204" pitchFamily="34" charset="0"/>
                <a:cs typeface="Times New Roman" panose="02020603050405020304" pitchFamily="18" charset="0"/>
              </a:rPr>
              <a:t>HAC</a:t>
            </a:r>
            <a:r>
              <a:rPr lang="hr-HR" sz="1500" dirty="0">
                <a:solidFill>
                  <a:srgbClr val="004D76"/>
                </a:solidFill>
                <a:ea typeface="Calibri" panose="020F0502020204030204" pitchFamily="34" charset="0"/>
                <a:cs typeface="Times New Roman" panose="02020603050405020304" pitchFamily="18" charset="0"/>
              </a:rPr>
              <a:t>, </a:t>
            </a:r>
            <a:r>
              <a:rPr lang="hr-HR" sz="1500" dirty="0" err="1">
                <a:solidFill>
                  <a:srgbClr val="004D76"/>
                </a:solidFill>
                <a:ea typeface="Calibri" panose="020F0502020204030204" pitchFamily="34" charset="0"/>
                <a:cs typeface="Times New Roman" panose="02020603050405020304" pitchFamily="18" charset="0"/>
              </a:rPr>
              <a:t>ARZ</a:t>
            </a:r>
            <a:r>
              <a:rPr lang="hr-HR" sz="1500" dirty="0">
                <a:solidFill>
                  <a:srgbClr val="004D76"/>
                </a:solidFill>
                <a:ea typeface="Calibri" panose="020F0502020204030204" pitchFamily="34" charset="0"/>
                <a:cs typeface="Times New Roman" panose="02020603050405020304" pitchFamily="18" charset="0"/>
              </a:rPr>
              <a:t>, </a:t>
            </a:r>
            <a:r>
              <a:rPr lang="hr-HR" sz="1500" dirty="0" err="1">
                <a:solidFill>
                  <a:srgbClr val="004D76"/>
                </a:solidFill>
                <a:ea typeface="Calibri" panose="020F0502020204030204" pitchFamily="34" charset="0"/>
                <a:cs typeface="Times New Roman" panose="02020603050405020304" pitchFamily="18" charset="0"/>
              </a:rPr>
              <a:t>AZM</a:t>
            </a:r>
            <a:r>
              <a:rPr lang="hr-HR" sz="1500" dirty="0">
                <a:solidFill>
                  <a:srgbClr val="004D76"/>
                </a:solidFill>
                <a:ea typeface="Calibri" panose="020F0502020204030204" pitchFamily="34" charset="0"/>
                <a:cs typeface="Times New Roman" panose="02020603050405020304" pitchFamily="18" charset="0"/>
              </a:rPr>
              <a:t>, Bina-Istra, Bina-Istra Upravljanje i održavanje). </a:t>
            </a:r>
          </a:p>
          <a:p>
            <a:pPr marL="360363" indent="-360363">
              <a:lnSpc>
                <a:spcPct val="107000"/>
              </a:lnSpc>
              <a:spcAft>
                <a:spcPts val="0"/>
              </a:spcAft>
              <a:buClr>
                <a:srgbClr val="C00000"/>
              </a:buClr>
              <a:buFont typeface="Wingdings" panose="05000000000000000000" pitchFamily="2" charset="2"/>
              <a:buChar char="q"/>
            </a:pPr>
            <a:r>
              <a:rPr lang="hr-HR" sz="1500" dirty="0">
                <a:solidFill>
                  <a:srgbClr val="004D76"/>
                </a:solidFill>
                <a:ea typeface="Calibri" panose="020F0502020204030204" pitchFamily="34" charset="0"/>
                <a:cs typeface="Times New Roman" panose="02020603050405020304" pitchFamily="18" charset="0"/>
              </a:rPr>
              <a:t>Ukupni prihodi regionalnih društava iznose malo više od milijarde kuna i  svake godine ostvaruju veću neto dobit (44,4 </a:t>
            </a:r>
            <a:r>
              <a:rPr lang="hr-HR" sz="1500" dirty="0" err="1">
                <a:solidFill>
                  <a:srgbClr val="004D76"/>
                </a:solidFill>
                <a:ea typeface="Calibri" panose="020F0502020204030204" pitchFamily="34" charset="0"/>
                <a:cs typeface="Times New Roman" panose="02020603050405020304" pitchFamily="18" charset="0"/>
              </a:rPr>
              <a:t>mil</a:t>
            </a:r>
            <a:r>
              <a:rPr lang="hr-HR" sz="1500" dirty="0">
                <a:solidFill>
                  <a:srgbClr val="004D76"/>
                </a:solidFill>
                <a:ea typeface="Calibri" panose="020F0502020204030204" pitchFamily="34" charset="0"/>
                <a:cs typeface="Times New Roman" panose="02020603050405020304" pitchFamily="18" charset="0"/>
              </a:rPr>
              <a:t>. kn u 2017). </a:t>
            </a:r>
          </a:p>
          <a:p>
            <a:pPr marL="360363" indent="-360363">
              <a:lnSpc>
                <a:spcPct val="107000"/>
              </a:lnSpc>
              <a:spcAft>
                <a:spcPts val="0"/>
              </a:spcAft>
              <a:buClr>
                <a:srgbClr val="C00000"/>
              </a:buClr>
              <a:buFont typeface="Wingdings" panose="05000000000000000000" pitchFamily="2" charset="2"/>
              <a:buChar char="q"/>
            </a:pPr>
            <a:r>
              <a:rPr lang="hr-HR" sz="1500" dirty="0">
                <a:solidFill>
                  <a:srgbClr val="004D76"/>
                </a:solidFill>
                <a:ea typeface="Calibri" panose="020F0502020204030204" pitchFamily="34" charset="0"/>
                <a:cs typeface="Times New Roman" panose="02020603050405020304" pitchFamily="18" charset="0"/>
              </a:rPr>
              <a:t>Gotovo sva regionalna društva su dovoljno likvidna i trenutno i tekuće, osim pojedinih koji nemaju trenutno dovoljno likvidnih sredstava za pokrivanje kratkoročnih obveza. Koeficijent zaduženost je  zadovoljavajući, osim kod Dubrovnik cesta i </a:t>
            </a:r>
            <a:r>
              <a:rPr lang="hr-HR" sz="1500" dirty="0" err="1">
                <a:solidFill>
                  <a:srgbClr val="004D76"/>
                </a:solidFill>
                <a:ea typeface="Calibri" panose="020F0502020204030204" pitchFamily="34" charset="0"/>
                <a:cs typeface="Times New Roman" panose="02020603050405020304" pitchFamily="18" charset="0"/>
              </a:rPr>
              <a:t>PZC</a:t>
            </a:r>
            <a:r>
              <a:rPr lang="hr-HR" sz="1500" dirty="0">
                <a:solidFill>
                  <a:srgbClr val="004D76"/>
                </a:solidFill>
                <a:ea typeface="Calibri" panose="020F0502020204030204" pitchFamily="34" charset="0"/>
                <a:cs typeface="Times New Roman" panose="02020603050405020304" pitchFamily="18" charset="0"/>
              </a:rPr>
              <a:t> Brod kojima je dug tri puta viši od glavnice (vlastitih izvora). </a:t>
            </a:r>
          </a:p>
          <a:p>
            <a:pPr marL="360363" indent="-360363">
              <a:lnSpc>
                <a:spcPct val="107000"/>
              </a:lnSpc>
              <a:spcAft>
                <a:spcPts val="0"/>
              </a:spcAft>
              <a:buClr>
                <a:srgbClr val="C00000"/>
              </a:buClr>
              <a:buFont typeface="Wingdings" panose="05000000000000000000" pitchFamily="2" charset="2"/>
              <a:buChar char="q"/>
            </a:pPr>
            <a:r>
              <a:rPr lang="hr-HR" sz="1500" dirty="0">
                <a:solidFill>
                  <a:srgbClr val="004D76"/>
                </a:solidFill>
                <a:ea typeface="Calibri" panose="020F0502020204030204" pitchFamily="34" charset="0"/>
                <a:cs typeface="Times New Roman" panose="02020603050405020304" pitchFamily="18" charset="0"/>
              </a:rPr>
              <a:t>Najveći problem kod naplate potraživanja od kupaca imaju </a:t>
            </a:r>
            <a:r>
              <a:rPr lang="hr-HR" sz="1500" dirty="0" err="1">
                <a:solidFill>
                  <a:srgbClr val="004D76"/>
                </a:solidFill>
                <a:ea typeface="Calibri" panose="020F0502020204030204" pitchFamily="34" charset="0"/>
                <a:cs typeface="Times New Roman" panose="02020603050405020304" pitchFamily="18" charset="0"/>
              </a:rPr>
              <a:t>PZC</a:t>
            </a:r>
            <a:r>
              <a:rPr lang="hr-HR" sz="1500" dirty="0">
                <a:solidFill>
                  <a:srgbClr val="004D76"/>
                </a:solidFill>
                <a:ea typeface="Calibri" panose="020F0502020204030204" pitchFamily="34" charset="0"/>
                <a:cs typeface="Times New Roman" panose="02020603050405020304" pitchFamily="18" charset="0"/>
              </a:rPr>
              <a:t> Brod (167 dana) te Ceste iz Bjelovara (123 dana).  </a:t>
            </a:r>
          </a:p>
          <a:p>
            <a:pPr marL="360363" indent="-360363">
              <a:lnSpc>
                <a:spcPct val="107000"/>
              </a:lnSpc>
              <a:spcAft>
                <a:spcPts val="0"/>
              </a:spcAft>
              <a:buClr>
                <a:srgbClr val="C00000"/>
              </a:buClr>
              <a:buFont typeface="Wingdings" panose="05000000000000000000" pitchFamily="2" charset="2"/>
              <a:buChar char="q"/>
            </a:pPr>
            <a:r>
              <a:rPr lang="hr-HR" sz="1500" dirty="0">
                <a:solidFill>
                  <a:srgbClr val="004D76"/>
                </a:solidFill>
                <a:ea typeface="Calibri" panose="020F0502020204030204" pitchFamily="34" charset="0"/>
                <a:cs typeface="Times New Roman" panose="02020603050405020304" pitchFamily="18" charset="0"/>
              </a:rPr>
              <a:t>Neplatiše su Ceste Sisak (161 dan), </a:t>
            </a:r>
            <a:r>
              <a:rPr lang="hr-HR" sz="1500" dirty="0" err="1">
                <a:solidFill>
                  <a:srgbClr val="004D76"/>
                </a:solidFill>
                <a:ea typeface="Calibri" panose="020F0502020204030204" pitchFamily="34" charset="0"/>
                <a:cs typeface="Times New Roman" panose="02020603050405020304" pitchFamily="18" charset="0"/>
              </a:rPr>
              <a:t>PZC</a:t>
            </a:r>
            <a:r>
              <a:rPr lang="hr-HR" sz="1500" dirty="0">
                <a:solidFill>
                  <a:srgbClr val="004D76"/>
                </a:solidFill>
                <a:ea typeface="Calibri" panose="020F0502020204030204" pitchFamily="34" charset="0"/>
                <a:cs typeface="Times New Roman" panose="02020603050405020304" pitchFamily="18" charset="0"/>
              </a:rPr>
              <a:t> Brod (167 dana), Lika ceste (111 dana) i Dubrovnik ceste (100 dana). Ostali su u zadovoljavajućim okvirima. </a:t>
            </a:r>
          </a:p>
          <a:p>
            <a:pPr marL="360363" indent="-360363">
              <a:lnSpc>
                <a:spcPct val="107000"/>
              </a:lnSpc>
              <a:spcAft>
                <a:spcPts val="0"/>
              </a:spcAft>
              <a:buClr>
                <a:srgbClr val="C00000"/>
              </a:buClr>
              <a:buFont typeface="Wingdings" panose="05000000000000000000" pitchFamily="2" charset="2"/>
              <a:buChar char="q"/>
            </a:pPr>
            <a:r>
              <a:rPr lang="hr-HR" sz="1500" dirty="0">
                <a:solidFill>
                  <a:srgbClr val="004D76"/>
                </a:solidFill>
                <a:ea typeface="Calibri" panose="020F0502020204030204" pitchFamily="34" charset="0"/>
                <a:cs typeface="Times New Roman" panose="02020603050405020304" pitchFamily="18" charset="0"/>
              </a:rPr>
              <a:t>Sva regionalna društva za održavanje cesta posluju profitabilno, a neprofitabilniji su Ceste-Rijeka te Ceste Zadarske županije. </a:t>
            </a:r>
          </a:p>
          <a:p>
            <a:pPr marL="360363" indent="-360363">
              <a:lnSpc>
                <a:spcPct val="107000"/>
              </a:lnSpc>
              <a:spcAft>
                <a:spcPts val="0"/>
              </a:spcAft>
              <a:buClr>
                <a:srgbClr val="C00000"/>
              </a:buClr>
              <a:buFont typeface="Wingdings" panose="05000000000000000000" pitchFamily="2" charset="2"/>
              <a:buChar char="q"/>
            </a:pPr>
            <a:r>
              <a:rPr lang="hr-HR" sz="1500" dirty="0">
                <a:solidFill>
                  <a:srgbClr val="004D76"/>
                </a:solidFill>
                <a:ea typeface="Calibri" panose="020F0502020204030204" pitchFamily="34" charset="0"/>
                <a:cs typeface="Times New Roman" panose="02020603050405020304" pitchFamily="18" charset="0"/>
              </a:rPr>
              <a:t>Zadovoljavajuće su likvidna i minimalno zadužena, s visokim neto profitnim maržama, stopama povrata na imovinu i kapital. Velikim su dijelom ovisna o dobivanju poslova od </a:t>
            </a:r>
            <a:r>
              <a:rPr lang="hr-HR" sz="1500" dirty="0" err="1">
                <a:solidFill>
                  <a:srgbClr val="004D76"/>
                </a:solidFill>
                <a:ea typeface="Calibri" panose="020F0502020204030204" pitchFamily="34" charset="0"/>
                <a:cs typeface="Times New Roman" panose="02020603050405020304" pitchFamily="18" charset="0"/>
              </a:rPr>
              <a:t>ŽUC-eva</a:t>
            </a:r>
            <a:r>
              <a:rPr lang="hr-HR" sz="1500" dirty="0">
                <a:solidFill>
                  <a:srgbClr val="004D76"/>
                </a:solidFill>
                <a:ea typeface="Calibri" panose="020F0502020204030204" pitchFamily="34" charset="0"/>
                <a:cs typeface="Times New Roman" panose="02020603050405020304" pitchFamily="18" charset="0"/>
              </a:rPr>
              <a:t>, iako se ta ovisnost postupno smanjuje. Čak 80% poslovnih prihoda ostvaruju održavanjem i građenjem cesta.    </a:t>
            </a:r>
            <a:endParaRPr lang="hr-HR" sz="15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2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a:bodyPr>
          <a:lstStyle/>
          <a:p>
            <a:r>
              <a:rPr lang="hr-HR" sz="3600" dirty="0" smtClean="0"/>
              <a:t>Preporuke</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3" name="Rectangle 2"/>
          <p:cNvSpPr/>
          <p:nvPr/>
        </p:nvSpPr>
        <p:spPr>
          <a:xfrm>
            <a:off x="697865" y="1512975"/>
            <a:ext cx="7882870" cy="4387548"/>
          </a:xfrm>
          <a:prstGeom prst="rect">
            <a:avLst/>
          </a:prstGeom>
        </p:spPr>
        <p:txBody>
          <a:bodyPr wrap="square">
            <a:spAutoFit/>
          </a:bodyPr>
          <a:lstStyle/>
          <a:p>
            <a:pPr marL="360363" indent="-360363">
              <a:lnSpc>
                <a:spcPct val="107000"/>
              </a:lnSpc>
              <a:spcAft>
                <a:spcPts val="0"/>
              </a:spcAft>
              <a:buClr>
                <a:srgbClr val="C00000"/>
              </a:buClr>
              <a:buFont typeface="Wingdings" panose="05000000000000000000" pitchFamily="2" charset="2"/>
              <a:buChar char="q"/>
            </a:pPr>
            <a:r>
              <a:rPr lang="hr-HR" sz="1700" dirty="0">
                <a:solidFill>
                  <a:srgbClr val="004D76"/>
                </a:solidFill>
                <a:ea typeface="Calibri" panose="020F0502020204030204" pitchFamily="34" charset="0"/>
                <a:cs typeface="Times New Roman" panose="02020603050405020304" pitchFamily="18" charset="0"/>
              </a:rPr>
              <a:t>Vlada treba razraditi kvalitetniji model upravljanja i održavanja javnih cesta koje trebaju biti uvezane u sustavu upravljanja i naplate sa autocestama. Postojeći model održavanja javnih cesta posredstvom </a:t>
            </a:r>
            <a:r>
              <a:rPr lang="hr-HR" sz="1700" dirty="0" err="1">
                <a:solidFill>
                  <a:srgbClr val="004D76"/>
                </a:solidFill>
                <a:ea typeface="Calibri" panose="020F0502020204030204" pitchFamily="34" charset="0"/>
                <a:cs typeface="Times New Roman" panose="02020603050405020304" pitchFamily="18" charset="0"/>
              </a:rPr>
              <a:t>ŽUC-eva</a:t>
            </a:r>
            <a:r>
              <a:rPr lang="hr-HR" sz="1700" dirty="0">
                <a:solidFill>
                  <a:srgbClr val="004D76"/>
                </a:solidFill>
                <a:ea typeface="Calibri" panose="020F0502020204030204" pitchFamily="34" charset="0"/>
                <a:cs typeface="Times New Roman" panose="02020603050405020304" pitchFamily="18" charset="0"/>
              </a:rPr>
              <a:t> i regionalnih društava je financijski izdašan ali i nedovoljno učinkovit jer se značajni manjkovi na kraju gomilaju u dugovima </a:t>
            </a:r>
            <a:r>
              <a:rPr lang="hr-HR" sz="1700" dirty="0" err="1">
                <a:solidFill>
                  <a:srgbClr val="004D76"/>
                </a:solidFill>
                <a:ea typeface="Calibri" panose="020F0502020204030204" pitchFamily="34" charset="0"/>
                <a:cs typeface="Times New Roman" panose="02020603050405020304" pitchFamily="18" charset="0"/>
              </a:rPr>
              <a:t>HC</a:t>
            </a:r>
            <a:r>
              <a:rPr lang="hr-HR" sz="1700" dirty="0">
                <a:solidFill>
                  <a:srgbClr val="004D76"/>
                </a:solidFill>
                <a:ea typeface="Calibri" panose="020F0502020204030204" pitchFamily="34" charset="0"/>
                <a:cs typeface="Times New Roman" panose="02020603050405020304" pitchFamily="18" charset="0"/>
              </a:rPr>
              <a:t>-a.</a:t>
            </a:r>
          </a:p>
          <a:p>
            <a:pPr marL="360363" indent="-360363">
              <a:lnSpc>
                <a:spcPct val="107000"/>
              </a:lnSpc>
              <a:spcAft>
                <a:spcPts val="0"/>
              </a:spcAft>
              <a:buClr>
                <a:srgbClr val="C00000"/>
              </a:buClr>
              <a:buFont typeface="Wingdings" panose="05000000000000000000" pitchFamily="2" charset="2"/>
              <a:buChar char="q"/>
            </a:pPr>
            <a:r>
              <a:rPr lang="hr-HR" sz="1700" dirty="0" err="1">
                <a:solidFill>
                  <a:srgbClr val="004D76"/>
                </a:solidFill>
                <a:ea typeface="Calibri" panose="020F0502020204030204" pitchFamily="34" charset="0"/>
                <a:cs typeface="Times New Roman" panose="02020603050405020304" pitchFamily="18" charset="0"/>
              </a:rPr>
              <a:t>ŽUC-evi</a:t>
            </a:r>
            <a:r>
              <a:rPr lang="hr-HR" sz="1700" dirty="0">
                <a:solidFill>
                  <a:srgbClr val="004D76"/>
                </a:solidFill>
                <a:ea typeface="Calibri" panose="020F0502020204030204" pitchFamily="34" charset="0"/>
                <a:cs typeface="Times New Roman" panose="02020603050405020304" pitchFamily="18" charset="0"/>
              </a:rPr>
              <a:t> trebaju:</a:t>
            </a:r>
          </a:p>
          <a:p>
            <a:pPr marL="817563" lvl="1" indent="-360363">
              <a:lnSpc>
                <a:spcPct val="107000"/>
              </a:lnSpc>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značajno poboljšati pripremu i izradu financijskih planova kao projekcija financijskih planova za duže razdoblje i donijeti ih na vrijeme, usklađenih sa procesom planiranja županijskih proračuna ali i  proračuna </a:t>
            </a:r>
            <a:r>
              <a:rPr lang="hr-HR" sz="1600" dirty="0" err="1">
                <a:solidFill>
                  <a:srgbClr val="004D76"/>
                </a:solidFill>
                <a:ea typeface="Calibri" panose="020F0502020204030204" pitchFamily="34" charset="0"/>
                <a:cs typeface="Times New Roman" panose="02020603050405020304" pitchFamily="18" charset="0"/>
              </a:rPr>
              <a:t>HC</a:t>
            </a:r>
            <a:r>
              <a:rPr lang="hr-HR" sz="1600" dirty="0">
                <a:solidFill>
                  <a:srgbClr val="004D76"/>
                </a:solidFill>
                <a:ea typeface="Calibri" panose="020F0502020204030204" pitchFamily="34" charset="0"/>
                <a:cs typeface="Times New Roman" panose="02020603050405020304" pitchFamily="18" charset="0"/>
              </a:rPr>
              <a:t>-a</a:t>
            </a:r>
          </a:p>
          <a:p>
            <a:pPr marL="817563" lvl="1" indent="-360363">
              <a:lnSpc>
                <a:spcPct val="107000"/>
              </a:lnSpc>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utvrditi jasne kriterije za određivanje osnovice za obračun plaće, te obračun i isplatu plaća i naknada u skladu s donesenim unutarnjim aktima i osigurati jednaka pravila postupanja</a:t>
            </a:r>
          </a:p>
          <a:p>
            <a:pPr marL="817563" lvl="1" indent="-360363">
              <a:lnSpc>
                <a:spcPct val="107000"/>
              </a:lnSpc>
              <a:buClr>
                <a:srgbClr val="C00000"/>
              </a:buClr>
              <a:buFont typeface="Wingdings" panose="05000000000000000000" pitchFamily="2" charset="2"/>
              <a:buChar char="q"/>
            </a:pPr>
            <a:r>
              <a:rPr lang="hr-HR" sz="1600" dirty="0">
                <a:solidFill>
                  <a:srgbClr val="004D76"/>
                </a:solidFill>
                <a:ea typeface="Calibri" panose="020F0502020204030204" pitchFamily="34" charset="0"/>
                <a:cs typeface="Times New Roman" panose="02020603050405020304" pitchFamily="18" charset="0"/>
              </a:rPr>
              <a:t>značajno poboljšati transparentnost poslovanja naročito u području djelokruga i unutarnjeg ustrojstva, planiranja i izvršenja planova, računovodstvenog poslovanja i financijskog izvještavanja, prihoda, rashoda, imovine i zaduživanja te javne nabave</a:t>
            </a:r>
            <a:endParaRPr lang="hr-HR" sz="16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305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hr-HR" sz="3600" dirty="0"/>
              <a:t>Prethodna</a:t>
            </a:r>
            <a:r>
              <a:rPr lang="en-US" sz="3600" dirty="0"/>
              <a:t> </a:t>
            </a:r>
            <a:r>
              <a:rPr lang="en-US" sz="3600" dirty="0" err="1"/>
              <a:t>izdanja</a:t>
            </a:r>
            <a:endParaRPr lang="hr-HR" sz="3600" dirty="0"/>
          </a:p>
        </p:txBody>
      </p:sp>
      <p:sp>
        <p:nvSpPr>
          <p:cNvPr id="3" name="Content Placeholder 2"/>
          <p:cNvSpPr>
            <a:spLocks noGrp="1"/>
          </p:cNvSpPr>
          <p:nvPr>
            <p:ph idx="1"/>
          </p:nvPr>
        </p:nvSpPr>
        <p:spPr/>
        <p:txBody>
          <a:bodyPr>
            <a:noAutofit/>
          </a:bodyPr>
          <a:lstStyle/>
          <a:p>
            <a:pPr marL="266700" indent="-266700"/>
            <a:r>
              <a:rPr lang="en-US" sz="2400" u="sng" dirty="0">
                <a:hlinkClick r:id="rId2"/>
              </a:rPr>
              <a:t>Br. 1. </a:t>
            </a:r>
            <a:r>
              <a:rPr lang="en-US" sz="2400" u="sng" dirty="0">
                <a:solidFill>
                  <a:srgbClr val="003399"/>
                </a:solidFill>
                <a:sym typeface="Symbol" panose="05050102010706020507" pitchFamily="18" charset="2"/>
                <a:hlinkClick r:id="rId3"/>
              </a:rPr>
              <a:t></a:t>
            </a:r>
            <a:r>
              <a:rPr lang="en-US" sz="2400" u="sng" dirty="0">
                <a:hlinkClick r:id="rId2"/>
              </a:rPr>
              <a:t> </a:t>
            </a:r>
            <a:r>
              <a:rPr lang="hr-HR" sz="2400" u="sng" dirty="0">
                <a:hlinkClick r:id="rId2"/>
              </a:rPr>
              <a:t>Poslovanje nogometnih klubova u </a:t>
            </a:r>
            <a:r>
              <a:rPr lang="hr-HR" sz="2400" u="sng" dirty="0" err="1">
                <a:hlinkClick r:id="rId2"/>
              </a:rPr>
              <a:t>Hrvatsk</a:t>
            </a:r>
            <a:r>
              <a:rPr lang="en-US" sz="2400" u="sng" dirty="0" err="1">
                <a:hlinkClick r:id="rId2"/>
              </a:rPr>
              <a:t>oj</a:t>
            </a:r>
            <a:endParaRPr lang="en-US" sz="2400" u="sng" dirty="0"/>
          </a:p>
          <a:p>
            <a:pPr marL="266700" indent="-266700"/>
            <a:r>
              <a:rPr lang="en-US" sz="2400" u="sng" dirty="0" smtClean="0">
                <a:hlinkClick r:id="rId4"/>
              </a:rPr>
              <a:t>Br</a:t>
            </a:r>
            <a:r>
              <a:rPr lang="en-US" sz="2400" u="sng" dirty="0">
                <a:hlinkClick r:id="rId4"/>
              </a:rPr>
              <a:t>. 2 </a:t>
            </a:r>
            <a:r>
              <a:rPr lang="en-US" sz="2400" u="sng" dirty="0">
                <a:solidFill>
                  <a:srgbClr val="003399"/>
                </a:solidFill>
                <a:sym typeface="Symbol" panose="05050102010706020507" pitchFamily="18" charset="2"/>
                <a:hlinkClick r:id="rId3"/>
              </a:rPr>
              <a:t></a:t>
            </a:r>
            <a:r>
              <a:rPr lang="en-US" sz="2400" u="sng" dirty="0">
                <a:hlinkClick r:id="rId4"/>
              </a:rPr>
              <a:t> R</a:t>
            </a:r>
            <a:r>
              <a:rPr lang="hr-HR" sz="2400" u="sng" dirty="0" err="1">
                <a:hlinkClick r:id="rId4"/>
              </a:rPr>
              <a:t>estrukturiranje</a:t>
            </a:r>
            <a:r>
              <a:rPr lang="hr-HR" sz="2400" u="sng" dirty="0">
                <a:hlinkClick r:id="rId4"/>
              </a:rPr>
              <a:t> i privatizacija brodogradilišta u Hrvatsko</a:t>
            </a:r>
            <a:r>
              <a:rPr lang="en-US" sz="2400" u="sng" dirty="0">
                <a:hlinkClick r:id="rId4"/>
              </a:rPr>
              <a:t>j</a:t>
            </a:r>
            <a:r>
              <a:rPr lang="en-US" sz="2400" u="sng" dirty="0"/>
              <a:t> </a:t>
            </a:r>
          </a:p>
          <a:p>
            <a:pPr marL="266700" indent="-266700"/>
            <a:r>
              <a:rPr lang="en-US" sz="2400" u="sng" dirty="0" smtClean="0">
                <a:solidFill>
                  <a:srgbClr val="003399"/>
                </a:solidFill>
                <a:hlinkClick r:id="rId5"/>
              </a:rPr>
              <a:t>Br</a:t>
            </a:r>
            <a:r>
              <a:rPr lang="en-US" sz="2400" u="sng" dirty="0">
                <a:solidFill>
                  <a:srgbClr val="003399"/>
                </a:solidFill>
                <a:hlinkClick r:id="rId5"/>
              </a:rPr>
              <a:t>. 3 </a:t>
            </a:r>
            <a:r>
              <a:rPr lang="en-US" sz="2400" u="sng" dirty="0">
                <a:solidFill>
                  <a:srgbClr val="003399"/>
                </a:solidFill>
                <a:sym typeface="Symbol" panose="05050102010706020507" pitchFamily="18" charset="2"/>
                <a:hlinkClick r:id="rId5"/>
              </a:rPr>
              <a:t></a:t>
            </a:r>
            <a:r>
              <a:rPr lang="en-US" sz="2400" u="sng" dirty="0">
                <a:solidFill>
                  <a:srgbClr val="003399"/>
                </a:solidFill>
                <a:hlinkClick r:id="rId5"/>
              </a:rPr>
              <a:t> </a:t>
            </a:r>
            <a:r>
              <a:rPr lang="en-US" sz="2400" u="sng" dirty="0" err="1">
                <a:solidFill>
                  <a:srgbClr val="003399"/>
                </a:solidFill>
                <a:hlinkClick r:id="rId5"/>
              </a:rPr>
              <a:t>Trž</a:t>
            </a:r>
            <a:r>
              <a:rPr lang="hr-HR" sz="2400" u="sng" dirty="0">
                <a:solidFill>
                  <a:srgbClr val="003399"/>
                </a:solidFill>
                <a:hlinkClick r:id="rId5"/>
              </a:rPr>
              <a:t>ište plina u Republici Hrvatskoj - liberalizacija i financijsko poslovanje</a:t>
            </a:r>
            <a:endParaRPr lang="en-US" sz="2400" u="sng" dirty="0">
              <a:solidFill>
                <a:srgbClr val="003399"/>
              </a:solidFill>
            </a:endParaRPr>
          </a:p>
          <a:p>
            <a:pPr marL="266700" indent="-266700"/>
            <a:r>
              <a:rPr lang="en-US" sz="2400" u="sng" dirty="0" smtClean="0">
                <a:solidFill>
                  <a:srgbClr val="003399"/>
                </a:solidFill>
                <a:hlinkClick r:id="rId3"/>
              </a:rPr>
              <a:t>Br</a:t>
            </a:r>
            <a:r>
              <a:rPr lang="en-US" sz="2400" u="sng" dirty="0">
                <a:solidFill>
                  <a:srgbClr val="003399"/>
                </a:solidFill>
                <a:hlinkClick r:id="rId3"/>
              </a:rPr>
              <a:t>. 4 </a:t>
            </a:r>
            <a:r>
              <a:rPr lang="en-US" sz="2400" u="sng" dirty="0">
                <a:solidFill>
                  <a:srgbClr val="003399"/>
                </a:solidFill>
                <a:sym typeface="Symbol" panose="05050102010706020507" pitchFamily="18" charset="2"/>
                <a:hlinkClick r:id="rId3"/>
              </a:rPr>
              <a:t></a:t>
            </a:r>
            <a:r>
              <a:rPr lang="en-US" sz="2400" u="sng" dirty="0">
                <a:solidFill>
                  <a:srgbClr val="003399"/>
                </a:solidFill>
                <a:hlinkClick r:id="rId3"/>
              </a:rPr>
              <a:t> </a:t>
            </a:r>
            <a:r>
              <a:rPr lang="en-US" sz="2400" u="sng" dirty="0" err="1">
                <a:solidFill>
                  <a:srgbClr val="003399"/>
                </a:solidFill>
                <a:hlinkClick r:id="rId3"/>
              </a:rPr>
              <a:t>Restrukturiranje</a:t>
            </a:r>
            <a:r>
              <a:rPr lang="en-US" sz="2400" u="sng" dirty="0">
                <a:solidFill>
                  <a:srgbClr val="003399"/>
                </a:solidFill>
                <a:hlinkClick r:id="rId3"/>
              </a:rPr>
              <a:t> </a:t>
            </a:r>
            <a:r>
              <a:rPr lang="en-US" sz="2400" u="sng" dirty="0" err="1">
                <a:solidFill>
                  <a:srgbClr val="003399"/>
                </a:solidFill>
                <a:hlinkClick r:id="rId3"/>
              </a:rPr>
              <a:t>željezničkih</a:t>
            </a:r>
            <a:r>
              <a:rPr lang="en-US" sz="2400" u="sng" dirty="0">
                <a:solidFill>
                  <a:srgbClr val="003399"/>
                </a:solidFill>
                <a:hlinkClick r:id="rId3"/>
              </a:rPr>
              <a:t> </a:t>
            </a:r>
            <a:r>
              <a:rPr lang="en-US" sz="2400" u="sng" dirty="0" err="1">
                <a:solidFill>
                  <a:srgbClr val="003399"/>
                </a:solidFill>
                <a:hlinkClick r:id="rId3"/>
              </a:rPr>
              <a:t>poduzeća</a:t>
            </a:r>
            <a:r>
              <a:rPr lang="en-US" sz="2400" u="sng" dirty="0">
                <a:solidFill>
                  <a:srgbClr val="003399"/>
                </a:solidFill>
                <a:hlinkClick r:id="rId3"/>
              </a:rPr>
              <a:t> u </a:t>
            </a:r>
            <a:r>
              <a:rPr lang="en-US" sz="2400" u="sng" dirty="0" err="1">
                <a:solidFill>
                  <a:srgbClr val="003399"/>
                </a:solidFill>
                <a:hlinkClick r:id="rId3"/>
              </a:rPr>
              <a:t>vlasništvu</a:t>
            </a:r>
            <a:r>
              <a:rPr lang="en-US" sz="2400" u="sng" dirty="0">
                <a:solidFill>
                  <a:srgbClr val="003399"/>
                </a:solidFill>
                <a:hlinkClick r:id="rId3"/>
              </a:rPr>
              <a:t> </a:t>
            </a:r>
            <a:r>
              <a:rPr lang="hr-HR" sz="2400" u="sng" dirty="0">
                <a:solidFill>
                  <a:srgbClr val="003399"/>
                </a:solidFill>
                <a:hlinkClick r:id="rId3"/>
              </a:rPr>
              <a:t>Republike Hrvatske</a:t>
            </a:r>
            <a:endParaRPr lang="hr-HR" sz="2400" u="sng" dirty="0">
              <a:solidFill>
                <a:srgbClr val="003399"/>
              </a:solidFill>
            </a:endParaRPr>
          </a:p>
          <a:p>
            <a:pPr marL="266700" indent="-266700"/>
            <a:r>
              <a:rPr lang="hr-HR" sz="2400" u="sng" dirty="0" smtClean="0">
                <a:solidFill>
                  <a:srgbClr val="003399"/>
                </a:solidFill>
                <a:hlinkClick r:id="rId6"/>
              </a:rPr>
              <a:t>Br</a:t>
            </a:r>
            <a:r>
              <a:rPr lang="hr-HR" sz="2400" u="sng" dirty="0">
                <a:solidFill>
                  <a:srgbClr val="003399"/>
                </a:solidFill>
                <a:hlinkClick r:id="rId6"/>
              </a:rPr>
              <a:t>. 5 – Uspješnost financijskog poslovanja poduzeća (trgovačkih društava) u vlasništvu države </a:t>
            </a:r>
            <a:endParaRPr lang="hr-HR" sz="2400" u="sng" dirty="0" smtClean="0">
              <a:solidFill>
                <a:srgbClr val="003399"/>
              </a:solidFill>
            </a:endParaRPr>
          </a:p>
          <a:p>
            <a:pPr marL="266700" indent="-266700"/>
            <a:r>
              <a:rPr lang="hr-HR" sz="2400" u="sng" dirty="0">
                <a:solidFill>
                  <a:srgbClr val="003399"/>
                </a:solidFill>
                <a:hlinkClick r:id="rId7"/>
              </a:rPr>
              <a:t>Br. </a:t>
            </a:r>
            <a:r>
              <a:rPr lang="hr-HR" sz="2400" u="sng" dirty="0" smtClean="0">
                <a:solidFill>
                  <a:srgbClr val="003399"/>
                </a:solidFill>
                <a:hlinkClick r:id="rId7"/>
              </a:rPr>
              <a:t>6 </a:t>
            </a:r>
            <a:r>
              <a:rPr lang="hr-HR" sz="2400" u="sng" dirty="0">
                <a:solidFill>
                  <a:srgbClr val="003399"/>
                </a:solidFill>
                <a:hlinkClick r:id="rId7"/>
              </a:rPr>
              <a:t>– Hrvatsko tržište energije proizvedene iz </a:t>
            </a:r>
            <a:r>
              <a:rPr lang="hr-HR" sz="2400" u="sng" dirty="0" smtClean="0">
                <a:solidFill>
                  <a:srgbClr val="003399"/>
                </a:solidFill>
                <a:hlinkClick r:id="rId7"/>
              </a:rPr>
              <a:t>vjetroelektrana </a:t>
            </a:r>
            <a:endParaRPr lang="hr-HR" sz="2400" u="sng" dirty="0">
              <a:solidFill>
                <a:srgbClr val="003399"/>
              </a:solidFill>
            </a:endParaRPr>
          </a:p>
          <a:p>
            <a:pPr marL="266700" indent="-266700"/>
            <a:endParaRPr lang="hr-HR" sz="2400" u="sng" dirty="0">
              <a:solidFill>
                <a:srgbClr val="003399"/>
              </a:solidFill>
            </a:endParaRPr>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69594"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4601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9" cy="6858001"/>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7495"/>
          <a:stretch/>
        </p:blipFill>
        <p:spPr>
          <a:xfrm>
            <a:off x="0" y="4179116"/>
            <a:ext cx="4684143" cy="1119271"/>
          </a:xfrm>
          <a:prstGeom prst="rect">
            <a:avLst/>
          </a:prstGeom>
        </p:spPr>
      </p:pic>
      <p:sp>
        <p:nvSpPr>
          <p:cNvPr id="5" name="Text Box 2"/>
          <p:cNvSpPr txBox="1">
            <a:spLocks noChangeArrowheads="1"/>
          </p:cNvSpPr>
          <p:nvPr/>
        </p:nvSpPr>
        <p:spPr bwMode="auto">
          <a:xfrm>
            <a:off x="5212339" y="5526606"/>
            <a:ext cx="2877820" cy="1054135"/>
          </a:xfrm>
          <a:prstGeom prst="rect">
            <a:avLst/>
          </a:prstGeom>
          <a:noFill/>
          <a:ln w="9525">
            <a:noFill/>
            <a:miter lim="800000"/>
            <a:headEnd/>
            <a:tailEnd/>
          </a:ln>
        </p:spPr>
        <p:txBody>
          <a:bodyPr rot="0" vert="horz" wrap="square" lIns="91440" tIns="45720" rIns="91440" bIns="45720" anchor="t" anchorCtr="0">
            <a:spAutoFit/>
          </a:bodyPr>
          <a:lstStyle/>
          <a:p>
            <a:pPr>
              <a:lnSpc>
                <a:spcPts val="1450"/>
              </a:lnSpc>
              <a:spcAft>
                <a:spcPts val="0"/>
              </a:spcAft>
            </a:pPr>
            <a:r>
              <a:rPr lang="hr-HR" sz="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Nakladnik: Institut za javne financije</a:t>
            </a:r>
            <a:endParaRPr lang="hr-HR" sz="1200" dirty="0">
              <a:effectLst/>
              <a:latin typeface="Arial" panose="020B0604020202020204" pitchFamily="34" charset="0"/>
              <a:ea typeface="Calibri" panose="020F0502020204030204" pitchFamily="34" charset="0"/>
              <a:cs typeface="Arial" panose="020B0604020202020204" pitchFamily="34" charset="0"/>
            </a:endParaRPr>
          </a:p>
          <a:p>
            <a:pPr>
              <a:lnSpc>
                <a:spcPts val="1450"/>
              </a:lnSpc>
              <a:spcAft>
                <a:spcPts val="0"/>
              </a:spcAft>
            </a:pPr>
            <a:r>
              <a:rPr lang="hr-HR" sz="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Zagreb, Smičiklasova 21</a:t>
            </a:r>
            <a:endPar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ts val="1450"/>
              </a:lnSpc>
              <a:spcAft>
                <a:spcPts val="0"/>
              </a:spcAft>
            </a:pP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Tel. (+385 1) 4886 444</a:t>
            </a:r>
            <a:r>
              <a:rPr lang="hr-HR" sz="28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l</a:t>
            </a:r>
            <a:r>
              <a:rPr lang="hr-HR" sz="1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rPr>
              <a:t>fi</a:t>
            </a:r>
            <a:r>
              <a:rPr lang="hr-HR" sz="12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rPr>
              <a:t>scus@ijf.hr</a:t>
            </a:r>
            <a:endPar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ts val="1450"/>
              </a:lnSpc>
              <a:spcAft>
                <a:spcPts val="0"/>
              </a:spcAft>
            </a:pP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rPr>
              <a:t>Urednici: Anto Bajo i Marko Primorac</a:t>
            </a:r>
          </a:p>
          <a:p>
            <a:pPr>
              <a:lnSpc>
                <a:spcPts val="1450"/>
              </a:lnSpc>
              <a:spcAft>
                <a:spcPts val="0"/>
              </a:spcAft>
            </a:pPr>
            <a:r>
              <a:rPr lang="hr-HR"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www.ijf.hr</a:t>
            </a:r>
            <a:r>
              <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a:t>
            </a:r>
            <a:r>
              <a:rPr lang="hr-HR" sz="1200" dirty="0" err="1">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fiscus</a:t>
            </a:r>
            <a:endParaRPr lang="hr-HR"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p:cNvSpPr txBox="1"/>
          <p:nvPr/>
        </p:nvSpPr>
        <p:spPr>
          <a:xfrm>
            <a:off x="655677" y="1083394"/>
            <a:ext cx="3372787" cy="2523768"/>
          </a:xfrm>
          <a:prstGeom prst="rect">
            <a:avLst/>
          </a:prstGeom>
          <a:noFill/>
        </p:spPr>
        <p:txBody>
          <a:bodyPr wrap="square" rtlCol="0">
            <a:spAutoFit/>
          </a:bodyPr>
          <a:lstStyle/>
          <a:p>
            <a:r>
              <a:rPr lang="hr-HR" sz="1400" dirty="0">
                <a:solidFill>
                  <a:srgbClr val="FFFFFF"/>
                </a:solidFill>
                <a:latin typeface="Arial" panose="020B0604020202020204" pitchFamily="34" charset="0"/>
                <a:ea typeface="Calibri" panose="020F0502020204030204" pitchFamily="34" charset="0"/>
                <a:cs typeface="Arial" panose="020B0604020202020204" pitchFamily="34" charset="0"/>
              </a:rPr>
              <a:t>Vizija </a:t>
            </a:r>
            <a:r>
              <a:rPr lang="hr-HR" sz="1400" dirty="0" err="1">
                <a:solidFill>
                  <a:srgbClr val="FFFFFF"/>
                </a:solidFill>
                <a:latin typeface="Arial" panose="020B0604020202020204" pitchFamily="34" charset="0"/>
                <a:ea typeface="Calibri" panose="020F0502020204030204" pitchFamily="34" charset="0"/>
                <a:cs typeface="Arial" panose="020B0604020202020204" pitchFamily="34" charset="0"/>
              </a:rPr>
              <a:t>Fiscusa</a:t>
            </a:r>
            <a:r>
              <a:rPr lang="hr-HR" sz="1400" dirty="0">
                <a:solidFill>
                  <a:srgbClr val="FFFFFF"/>
                </a:solidFill>
                <a:latin typeface="Arial" panose="020B0604020202020204" pitchFamily="34" charset="0"/>
                <a:ea typeface="Calibri" panose="020F0502020204030204" pitchFamily="34" charset="0"/>
                <a:cs typeface="Arial" panose="020B0604020202020204" pitchFamily="34" charset="0"/>
              </a:rPr>
              <a:t> je postati pouzdani izvor sektorskih analiza kroz prizmu međudjelovanja javnog i privatnog sektora u Hrvatskoj. </a:t>
            </a:r>
          </a:p>
          <a:p>
            <a:endParaRPr lang="hr-HR" sz="1400" dirty="0">
              <a:solidFill>
                <a:srgbClr val="FFFFFF"/>
              </a:solidFill>
              <a:latin typeface="Arial" panose="020B0604020202020204" pitchFamily="34" charset="0"/>
              <a:ea typeface="Calibri" panose="020F0502020204030204" pitchFamily="34" charset="0"/>
              <a:cs typeface="Arial" panose="020B0604020202020204" pitchFamily="34" charset="0"/>
            </a:endParaRPr>
          </a:p>
          <a:p>
            <a:r>
              <a:rPr lang="hr-HR" sz="1400" dirty="0">
                <a:solidFill>
                  <a:srgbClr val="FFFFFF"/>
                </a:solidFill>
                <a:latin typeface="Arial" panose="020B0604020202020204" pitchFamily="34" charset="0"/>
                <a:ea typeface="Calibri" panose="020F0502020204030204" pitchFamily="34" charset="0"/>
                <a:cs typeface="Arial" panose="020B0604020202020204" pitchFamily="34" charset="0"/>
              </a:rPr>
              <a:t>Misija </a:t>
            </a:r>
            <a:r>
              <a:rPr lang="hr-HR" sz="1400" dirty="0" err="1">
                <a:solidFill>
                  <a:srgbClr val="FFFFFF"/>
                </a:solidFill>
                <a:latin typeface="Arial" panose="020B0604020202020204" pitchFamily="34" charset="0"/>
                <a:ea typeface="Calibri" panose="020F0502020204030204" pitchFamily="34" charset="0"/>
                <a:cs typeface="Arial" panose="020B0604020202020204" pitchFamily="34" charset="0"/>
              </a:rPr>
              <a:t>Fiscusa</a:t>
            </a:r>
            <a:r>
              <a:rPr lang="hr-HR" sz="1400" dirty="0">
                <a:solidFill>
                  <a:srgbClr val="FFFFFF"/>
                </a:solidFill>
                <a:latin typeface="Arial" panose="020B0604020202020204" pitchFamily="34" charset="0"/>
                <a:ea typeface="Calibri" panose="020F0502020204030204" pitchFamily="34" charset="0"/>
                <a:cs typeface="Arial" panose="020B0604020202020204" pitchFamily="34" charset="0"/>
              </a:rPr>
              <a:t> je identificirati ključne izazove s kojima se suočavaju pojedini gospodarski sektori i nuditi prijedloge za poboljšanje i očuvanje </a:t>
            </a:r>
            <a:r>
              <a:rPr lang="hr-HR" sz="1400" dirty="0" smtClean="0">
                <a:solidFill>
                  <a:srgbClr val="FFFFFF"/>
                </a:solidFill>
                <a:latin typeface="Arial" panose="020B0604020202020204" pitchFamily="34" charset="0"/>
                <a:ea typeface="Calibri" panose="020F0502020204030204" pitchFamily="34" charset="0"/>
                <a:cs typeface="Arial" panose="020B0604020202020204" pitchFamily="34" charset="0"/>
              </a:rPr>
              <a:t>dugoročne </a:t>
            </a:r>
            <a:r>
              <a:rPr lang="hr-HR" sz="1400" dirty="0">
                <a:solidFill>
                  <a:srgbClr val="FFFFFF"/>
                </a:solidFill>
                <a:latin typeface="Arial" panose="020B0604020202020204" pitchFamily="34" charset="0"/>
                <a:ea typeface="Calibri" panose="020F0502020204030204" pitchFamily="34" charset="0"/>
                <a:cs typeface="Arial" panose="020B0604020202020204" pitchFamily="34" charset="0"/>
              </a:rPr>
              <a:t>stabilnosti hrvatske ekonomije</a:t>
            </a:r>
            <a:r>
              <a:rPr lang="hr-HR" sz="1600" dirty="0">
                <a:solidFill>
                  <a:srgbClr val="FFFFFF"/>
                </a:solidFill>
                <a:latin typeface="Arial" panose="020B0604020202020204" pitchFamily="34" charset="0"/>
                <a:ea typeface="Calibri" panose="020F0502020204030204" pitchFamily="34" charset="0"/>
                <a:cs typeface="Arial" panose="020B0604020202020204" pitchFamily="34" charset="0"/>
              </a:rPr>
              <a:t>. </a:t>
            </a:r>
          </a:p>
          <a:p>
            <a:pPr algn="ctr"/>
            <a:r>
              <a:rPr lang="hr-HR" sz="1600" dirty="0" smtClean="0">
                <a:solidFill>
                  <a:srgbClr val="FFFFFF"/>
                </a:solidFill>
                <a:latin typeface="Arial" panose="020B0604020202020204" pitchFamily="34" charset="0"/>
                <a:ea typeface="Calibri" panose="020F0502020204030204" pitchFamily="34" charset="0"/>
                <a:cs typeface="Arial" panose="020B0604020202020204" pitchFamily="34" charset="0"/>
              </a:rPr>
              <a:t> </a:t>
            </a:r>
            <a:endParaRPr lang="hr-HR" sz="1600" dirty="0">
              <a:latin typeface="Arial" panose="020B0604020202020204" pitchFamily="34" charset="0"/>
              <a:ea typeface="Calibri" panose="020F0502020204030204" pitchFamily="34" charset="0"/>
              <a:cs typeface="Arial" panose="020B0604020202020204" pitchFamily="34" charset="0"/>
            </a:endParaRPr>
          </a:p>
        </p:txBody>
      </p:sp>
      <p:sp>
        <p:nvSpPr>
          <p:cNvPr id="6" name="TextBox 5"/>
          <p:cNvSpPr txBox="1"/>
          <p:nvPr/>
        </p:nvSpPr>
        <p:spPr>
          <a:xfrm>
            <a:off x="5107408" y="853279"/>
            <a:ext cx="3114697" cy="4047262"/>
          </a:xfrm>
          <a:prstGeom prst="rect">
            <a:avLst/>
          </a:prstGeom>
          <a:noFill/>
        </p:spPr>
        <p:txBody>
          <a:bodyPr wrap="square" rtlCol="0">
            <a:spAutoFit/>
          </a:bodyPr>
          <a:lstStyle/>
          <a:p>
            <a:pPr>
              <a:spcAft>
                <a:spcPts val="600"/>
              </a:spcAft>
            </a:pPr>
            <a:r>
              <a:rPr lang="hr-HR" sz="1400" dirty="0">
                <a:solidFill>
                  <a:schemeClr val="bg1"/>
                </a:solidFill>
              </a:rPr>
              <a:t>Glavni </a:t>
            </a:r>
            <a:r>
              <a:rPr lang="hr-HR" sz="1400" dirty="0" smtClean="0">
                <a:solidFill>
                  <a:schemeClr val="bg1"/>
                </a:solidFill>
              </a:rPr>
              <a:t>ciljevi: </a:t>
            </a:r>
            <a:endParaRPr lang="hr-HR" sz="1400" dirty="0">
              <a:solidFill>
                <a:schemeClr val="bg1"/>
              </a:solidFill>
            </a:endParaRPr>
          </a:p>
          <a:p>
            <a:pPr marL="285750" lvl="0" indent="-285750">
              <a:buFont typeface="Arial" panose="020B0604020202020204" pitchFamily="34" charset="0"/>
              <a:buChar char="•"/>
            </a:pPr>
            <a:r>
              <a:rPr lang="hr-HR" sz="1400" dirty="0">
                <a:solidFill>
                  <a:schemeClr val="bg1"/>
                </a:solidFill>
              </a:rPr>
              <a:t>dubinska analiza financijskog poslovanja institucija u javnom sektoru i institucija koje su na bilo koji način povezane s proizvodnjom dobara i pružanjem usluga od šireg </a:t>
            </a:r>
            <a:r>
              <a:rPr lang="hr-HR" sz="1400" dirty="0" smtClean="0">
                <a:solidFill>
                  <a:schemeClr val="bg1"/>
                </a:solidFill>
              </a:rPr>
              <a:t>društvenog </a:t>
            </a:r>
            <a:r>
              <a:rPr lang="hr-HR" sz="1400" dirty="0">
                <a:solidFill>
                  <a:schemeClr val="bg1"/>
                </a:solidFill>
              </a:rPr>
              <a:t>interesa;</a:t>
            </a:r>
          </a:p>
          <a:p>
            <a:pPr marL="285750" lvl="0" indent="-285750">
              <a:buFont typeface="Arial" panose="020B0604020202020204" pitchFamily="34" charset="0"/>
              <a:buChar char="•"/>
            </a:pPr>
            <a:r>
              <a:rPr lang="hr-HR" sz="1400" dirty="0">
                <a:solidFill>
                  <a:schemeClr val="bg1"/>
                </a:solidFill>
              </a:rPr>
              <a:t>bolje razumijevanje financijskih posljedica njihova poslovanja i povećanje odgovornosti; </a:t>
            </a:r>
          </a:p>
          <a:p>
            <a:pPr marL="285750" lvl="0" indent="-285750">
              <a:buFont typeface="Arial" panose="020B0604020202020204" pitchFamily="34" charset="0"/>
              <a:buChar char="•"/>
            </a:pPr>
            <a:r>
              <a:rPr lang="hr-HR" sz="1400" dirty="0">
                <a:solidFill>
                  <a:schemeClr val="bg1"/>
                </a:solidFill>
              </a:rPr>
              <a:t>pružanje objektivne informacije široj stručnoj javnosti i investitorima o njihovu poslovanju; </a:t>
            </a:r>
          </a:p>
          <a:p>
            <a:pPr marL="285750" indent="-285750">
              <a:buFont typeface="Arial" panose="020B0604020202020204" pitchFamily="34" charset="0"/>
              <a:buChar char="•"/>
            </a:pPr>
            <a:r>
              <a:rPr lang="hr-HR" sz="1400" dirty="0">
                <a:solidFill>
                  <a:schemeClr val="bg1"/>
                </a:solidFill>
              </a:rPr>
              <a:t>pomoći u uklanjanju administrativnih prepreka razvoju konkurentnosti i tržišta.</a:t>
            </a:r>
            <a:r>
              <a:rPr lang="hr-HR" sz="14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hr-HR" sz="14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3038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a:bodyPr>
          <a:lstStyle/>
          <a:p>
            <a:r>
              <a:rPr lang="en-US" sz="3600" dirty="0" err="1" smtClean="0"/>
              <a:t>Glavni</a:t>
            </a:r>
            <a:r>
              <a:rPr lang="en-US" sz="3600" dirty="0" smtClean="0"/>
              <a:t> </a:t>
            </a:r>
            <a:r>
              <a:rPr lang="en-US" sz="3600" dirty="0" err="1" smtClean="0"/>
              <a:t>cilj</a:t>
            </a:r>
            <a:r>
              <a:rPr lang="en-US" sz="3600" dirty="0" smtClean="0"/>
              <a:t> </a:t>
            </a:r>
            <a:r>
              <a:rPr lang="en-US" sz="3600" dirty="0" err="1" smtClean="0"/>
              <a:t>i</a:t>
            </a:r>
            <a:r>
              <a:rPr lang="en-US" sz="3600" dirty="0" smtClean="0"/>
              <a:t> </a:t>
            </a:r>
            <a:r>
              <a:rPr lang="en-US" sz="3600" dirty="0" err="1" smtClean="0"/>
              <a:t>izvori</a:t>
            </a:r>
            <a:r>
              <a:rPr lang="en-US" sz="3600" dirty="0" smtClean="0"/>
              <a:t> </a:t>
            </a:r>
            <a:r>
              <a:rPr lang="en-US" sz="3600" dirty="0" err="1" smtClean="0"/>
              <a:t>podatak</a:t>
            </a:r>
            <a:r>
              <a:rPr lang="hr-HR" sz="3600" dirty="0" smtClean="0"/>
              <a:t>a</a:t>
            </a:r>
            <a:endParaRPr lang="hr-HR" sz="3600" dirty="0"/>
          </a:p>
        </p:txBody>
      </p:sp>
      <p:sp>
        <p:nvSpPr>
          <p:cNvPr id="3" name="Content Placeholder 2"/>
          <p:cNvSpPr>
            <a:spLocks noGrp="1"/>
          </p:cNvSpPr>
          <p:nvPr>
            <p:ph idx="1"/>
          </p:nvPr>
        </p:nvSpPr>
        <p:spPr>
          <a:xfrm>
            <a:off x="628649" y="1536844"/>
            <a:ext cx="7963259" cy="4657211"/>
          </a:xfrm>
        </p:spPr>
        <p:txBody>
          <a:bodyPr>
            <a:normAutofit/>
          </a:bodyPr>
          <a:lstStyle/>
          <a:p>
            <a:pPr marL="361950" indent="-361950"/>
            <a:r>
              <a:rPr lang="hr-HR" sz="2600" dirty="0" smtClean="0"/>
              <a:t>Glavni </a:t>
            </a:r>
            <a:r>
              <a:rPr lang="hr-HR" sz="2600" dirty="0"/>
              <a:t>cilj rada je ocijeniti financijsko poslovanje trgovačkih društava koja se bave izgradnjom i održavanjem </a:t>
            </a:r>
            <a:r>
              <a:rPr lang="hr-HR" sz="2600" dirty="0" smtClean="0"/>
              <a:t>cesta</a:t>
            </a:r>
            <a:r>
              <a:rPr lang="en-US" sz="2600" dirty="0" smtClean="0"/>
              <a:t>, </a:t>
            </a:r>
            <a:r>
              <a:rPr lang="en-US" sz="2600" dirty="0" err="1" smtClean="0"/>
              <a:t>i</a:t>
            </a:r>
            <a:r>
              <a:rPr lang="en-US" sz="2600" dirty="0" smtClean="0"/>
              <a:t> to:</a:t>
            </a:r>
            <a:endParaRPr lang="hr-HR" sz="2600" dirty="0" smtClean="0"/>
          </a:p>
          <a:p>
            <a:pPr lvl="1">
              <a:buFontTx/>
              <a:buChar char="-"/>
            </a:pPr>
            <a:r>
              <a:rPr lang="hr-HR" sz="2000" dirty="0" smtClean="0"/>
              <a:t>Hrvatskih cesta </a:t>
            </a:r>
            <a:r>
              <a:rPr lang="en-US" sz="2000" dirty="0" smtClean="0"/>
              <a:t>(HC)</a:t>
            </a:r>
            <a:endParaRPr lang="hr-HR" sz="2000" dirty="0" smtClean="0"/>
          </a:p>
          <a:p>
            <a:pPr lvl="1">
              <a:buFontTx/>
              <a:buChar char="-"/>
            </a:pPr>
            <a:r>
              <a:rPr lang="hr-HR" sz="2000" dirty="0" smtClean="0"/>
              <a:t>20 </a:t>
            </a:r>
            <a:r>
              <a:rPr lang="hr-HR" sz="2000" dirty="0"/>
              <a:t>županijskih uprava za </a:t>
            </a:r>
            <a:r>
              <a:rPr lang="hr-HR" sz="2000" dirty="0" smtClean="0"/>
              <a:t>ceste </a:t>
            </a:r>
            <a:r>
              <a:rPr lang="en-US" sz="2000" dirty="0" smtClean="0"/>
              <a:t>(</a:t>
            </a:r>
            <a:r>
              <a:rPr lang="en-US" sz="2000" dirty="0" err="1" smtClean="0"/>
              <a:t>ŽUC</a:t>
            </a:r>
            <a:r>
              <a:rPr lang="en-US" sz="2000" dirty="0" smtClean="0"/>
              <a:t>)</a:t>
            </a:r>
            <a:endParaRPr lang="hr-HR" sz="2000" dirty="0" smtClean="0"/>
          </a:p>
          <a:p>
            <a:pPr lvl="1">
              <a:buFontTx/>
              <a:buChar char="-"/>
            </a:pPr>
            <a:r>
              <a:rPr lang="hr-HR" sz="2000" dirty="0" smtClean="0"/>
              <a:t>14 </a:t>
            </a:r>
            <a:r>
              <a:rPr lang="hr-HR" sz="2000" dirty="0"/>
              <a:t>regionalnih društava koja se bave održavanjem javnih </a:t>
            </a:r>
            <a:r>
              <a:rPr lang="hr-HR" sz="2000" dirty="0" smtClean="0"/>
              <a:t>cesta</a:t>
            </a:r>
            <a:endParaRPr lang="hr-HR" sz="2000" dirty="0"/>
          </a:p>
          <a:p>
            <a:pPr marL="361950" indent="-361950"/>
            <a:r>
              <a:rPr lang="hr-HR" sz="2600" dirty="0" smtClean="0"/>
              <a:t>Glavni </a:t>
            </a:r>
            <a:r>
              <a:rPr lang="hr-HR" sz="2600" dirty="0"/>
              <a:t>izvori podataka</a:t>
            </a:r>
            <a:r>
              <a:rPr lang="en-US" sz="2600" dirty="0"/>
              <a:t>:</a:t>
            </a:r>
            <a:r>
              <a:rPr lang="hr-HR" sz="2600" dirty="0"/>
              <a:t> </a:t>
            </a:r>
            <a:r>
              <a:rPr lang="hr-HR" sz="2600" dirty="0" smtClean="0"/>
              <a:t>Financijski izvještaji društava</a:t>
            </a:r>
            <a:endParaRPr lang="en-US" sz="2600" dirty="0" smtClean="0"/>
          </a:p>
          <a:p>
            <a:pPr marL="361950" indent="-361950"/>
            <a:r>
              <a:rPr lang="hr-HR" sz="2600" dirty="0" smtClean="0"/>
              <a:t>Analiza </a:t>
            </a:r>
            <a:r>
              <a:rPr lang="hr-HR" sz="2600" dirty="0"/>
              <a:t>obuhvaća razdoblje od </a:t>
            </a:r>
            <a:r>
              <a:rPr lang="hr-HR" sz="2600" dirty="0" smtClean="0"/>
              <a:t>2010. </a:t>
            </a:r>
            <a:r>
              <a:rPr lang="hr-HR" sz="2600" dirty="0"/>
              <a:t>do </a:t>
            </a:r>
            <a:r>
              <a:rPr lang="hr-HR" sz="2600" dirty="0" smtClean="0"/>
              <a:t>2017.</a:t>
            </a:r>
            <a:endParaRPr lang="en-US" sz="2600" dirty="0"/>
          </a:p>
          <a:p>
            <a:pPr marL="0" indent="0">
              <a:buNone/>
            </a:pPr>
            <a:endParaRPr lang="hr-HR" sz="20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065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a:bodyPr>
          <a:lstStyle/>
          <a:p>
            <a:r>
              <a:rPr lang="hr-HR" sz="3600" dirty="0" smtClean="0"/>
              <a:t>Upravljanje </a:t>
            </a:r>
            <a:r>
              <a:rPr lang="hr-HR" sz="3600" dirty="0"/>
              <a:t>javnim </a:t>
            </a:r>
            <a:r>
              <a:rPr lang="hr-HR" sz="3600" dirty="0" smtClean="0"/>
              <a:t>cestama</a:t>
            </a:r>
            <a:endParaRPr lang="hr-HR" sz="3600" dirty="0"/>
          </a:p>
        </p:txBody>
      </p:sp>
      <p:sp>
        <p:nvSpPr>
          <p:cNvPr id="3" name="Content Placeholder 2"/>
          <p:cNvSpPr>
            <a:spLocks noGrp="1"/>
          </p:cNvSpPr>
          <p:nvPr>
            <p:ph idx="1"/>
          </p:nvPr>
        </p:nvSpPr>
        <p:spPr>
          <a:xfrm>
            <a:off x="628649" y="1536844"/>
            <a:ext cx="7963259" cy="4789005"/>
          </a:xfrm>
        </p:spPr>
        <p:txBody>
          <a:bodyPr>
            <a:normAutofit fontScale="77500" lnSpcReduction="20000"/>
          </a:bodyPr>
          <a:lstStyle/>
          <a:p>
            <a:pPr marL="361950" indent="-361950">
              <a:lnSpc>
                <a:spcPct val="120000"/>
              </a:lnSpc>
              <a:spcBef>
                <a:spcPts val="0"/>
              </a:spcBef>
              <a:spcAft>
                <a:spcPts val="300"/>
              </a:spcAft>
            </a:pPr>
            <a:r>
              <a:rPr lang="hr-HR" dirty="0"/>
              <a:t>Javnim cestama u RH upravljaju i koordiniraju različita trgovačka društva i </a:t>
            </a:r>
            <a:r>
              <a:rPr lang="hr-HR" dirty="0" smtClean="0"/>
              <a:t>organizacije</a:t>
            </a:r>
            <a:r>
              <a:rPr lang="en-US" dirty="0" smtClean="0"/>
              <a:t>: </a:t>
            </a:r>
            <a:endParaRPr lang="hr-HR" dirty="0"/>
          </a:p>
          <a:p>
            <a:pPr marL="819150" lvl="1" indent="-361950">
              <a:lnSpc>
                <a:spcPct val="120000"/>
              </a:lnSpc>
              <a:spcBef>
                <a:spcPts val="0"/>
              </a:spcBef>
              <a:spcAft>
                <a:spcPts val="300"/>
              </a:spcAft>
            </a:pPr>
            <a:r>
              <a:rPr lang="en-US" dirty="0" smtClean="0"/>
              <a:t>a</a:t>
            </a:r>
            <a:r>
              <a:rPr lang="hr-HR" dirty="0" err="1" smtClean="0"/>
              <a:t>utocestama</a:t>
            </a:r>
            <a:r>
              <a:rPr lang="hr-HR" dirty="0" smtClean="0"/>
              <a:t> </a:t>
            </a:r>
            <a:r>
              <a:rPr lang="hr-HR" dirty="0" err="1"/>
              <a:t>HAC</a:t>
            </a:r>
            <a:r>
              <a:rPr lang="hr-HR" dirty="0"/>
              <a:t>, Autocesta Zagreb-Macelj, Autocesta Rijeka-Zagreb, Bina Istra te Bina Istra upravljanje i </a:t>
            </a:r>
            <a:r>
              <a:rPr lang="hr-HR" dirty="0" smtClean="0"/>
              <a:t>održavanje </a:t>
            </a:r>
            <a:endParaRPr lang="hr-HR" dirty="0"/>
          </a:p>
          <a:p>
            <a:pPr marL="819150" lvl="1" indent="-361950">
              <a:lnSpc>
                <a:spcPct val="120000"/>
              </a:lnSpc>
              <a:spcBef>
                <a:spcPts val="0"/>
              </a:spcBef>
              <a:spcAft>
                <a:spcPts val="300"/>
              </a:spcAft>
            </a:pPr>
            <a:r>
              <a:rPr lang="hr-HR" dirty="0"/>
              <a:t>državnim cestama </a:t>
            </a:r>
            <a:r>
              <a:rPr lang="hr-HR" dirty="0" err="1" smtClean="0"/>
              <a:t>HC</a:t>
            </a:r>
            <a:r>
              <a:rPr lang="hr-HR" dirty="0" smtClean="0"/>
              <a:t> </a:t>
            </a:r>
            <a:endParaRPr lang="hr-HR" dirty="0"/>
          </a:p>
          <a:p>
            <a:pPr marL="819150" lvl="1" indent="-361950">
              <a:lnSpc>
                <a:spcPct val="120000"/>
              </a:lnSpc>
              <a:spcBef>
                <a:spcPts val="0"/>
              </a:spcBef>
              <a:spcAft>
                <a:spcPts val="300"/>
              </a:spcAft>
            </a:pPr>
            <a:r>
              <a:rPr lang="hr-HR" dirty="0"/>
              <a:t>županijskim i lokalnim cestama </a:t>
            </a:r>
            <a:r>
              <a:rPr lang="hr-HR" dirty="0" err="1" smtClean="0"/>
              <a:t>ŽUC-evi</a:t>
            </a:r>
            <a:r>
              <a:rPr lang="hr-HR" dirty="0" smtClean="0"/>
              <a:t> </a:t>
            </a:r>
            <a:endParaRPr lang="hr-HR" dirty="0"/>
          </a:p>
          <a:p>
            <a:pPr marL="819150" lvl="1" indent="-361950">
              <a:lnSpc>
                <a:spcPct val="120000"/>
              </a:lnSpc>
              <a:spcBef>
                <a:spcPts val="0"/>
              </a:spcBef>
              <a:spcAft>
                <a:spcPts val="300"/>
              </a:spcAft>
            </a:pPr>
            <a:r>
              <a:rPr lang="hr-HR" dirty="0"/>
              <a:t>14 trgovačkih društava (kooperanata </a:t>
            </a:r>
            <a:r>
              <a:rPr lang="hr-HR" dirty="0" err="1"/>
              <a:t>ŽUC-eva</a:t>
            </a:r>
            <a:r>
              <a:rPr lang="hr-HR" dirty="0"/>
              <a:t>) udruženih u Hrvatski cestar, koja se bave gradnjom i održavanjem cesta</a:t>
            </a:r>
          </a:p>
          <a:p>
            <a:pPr marL="361950" lvl="0" indent="-361950">
              <a:lnSpc>
                <a:spcPct val="120000"/>
              </a:lnSpc>
              <a:spcBef>
                <a:spcPts val="0"/>
              </a:spcBef>
              <a:spcAft>
                <a:spcPts val="300"/>
              </a:spcAft>
            </a:pPr>
            <a:r>
              <a:rPr lang="hr-HR" dirty="0" err="1"/>
              <a:t>HC</a:t>
            </a:r>
            <a:r>
              <a:rPr lang="hr-HR" dirty="0"/>
              <a:t> i </a:t>
            </a:r>
            <a:r>
              <a:rPr lang="hr-HR" dirty="0" err="1"/>
              <a:t>ŽUC-evi</a:t>
            </a:r>
            <a:r>
              <a:rPr lang="hr-HR" dirty="0"/>
              <a:t> izravno ne izvode radove građenja, rekonstrukcije i održavanja javnih cesta već te radove ustupaju registriranim, specijaliziranim i opremljenim pravnim i fizičkim osobama pod uvjetima koje propisuje </a:t>
            </a:r>
            <a:r>
              <a:rPr lang="hr-HR" dirty="0" smtClean="0"/>
              <a:t>ministar</a:t>
            </a:r>
            <a:endParaRPr lang="hr-HR"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747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fontScale="90000"/>
          </a:bodyPr>
          <a:lstStyle/>
          <a:p>
            <a:r>
              <a:rPr lang="hr-HR" sz="3600" dirty="0"/>
              <a:t>Broj zaposlenih i rashodi za zaposlene </a:t>
            </a:r>
            <a:r>
              <a:rPr lang="en-US" sz="3600" dirty="0" err="1" smtClean="0"/>
              <a:t>ŽUC-eva</a:t>
            </a:r>
            <a:r>
              <a:rPr lang="en-US" sz="3600" dirty="0" smtClean="0"/>
              <a:t> </a:t>
            </a:r>
            <a:r>
              <a:rPr lang="hr-HR" sz="3600" dirty="0" smtClean="0"/>
              <a:t>u </a:t>
            </a:r>
            <a:r>
              <a:rPr lang="hr-HR" sz="3600" dirty="0"/>
              <a:t>2015. i 2017.</a:t>
            </a:r>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graphicFrame>
        <p:nvGraphicFramePr>
          <p:cNvPr id="40" name="Table 39"/>
          <p:cNvGraphicFramePr>
            <a:graphicFrameLocks noGrp="1"/>
          </p:cNvGraphicFramePr>
          <p:nvPr>
            <p:extLst>
              <p:ext uri="{D42A27DB-BD31-4B8C-83A1-F6EECF244321}">
                <p14:modId xmlns:p14="http://schemas.microsoft.com/office/powerpoint/2010/main" val="1878337655"/>
              </p:ext>
            </p:extLst>
          </p:nvPr>
        </p:nvGraphicFramePr>
        <p:xfrm>
          <a:off x="733245" y="1423359"/>
          <a:ext cx="7241521" cy="4700726"/>
        </p:xfrm>
        <a:graphic>
          <a:graphicData uri="http://schemas.openxmlformats.org/drawingml/2006/table">
            <a:tbl>
              <a:tblPr firstRow="1" firstCol="1" bandRow="1"/>
              <a:tblGrid>
                <a:gridCol w="2017891">
                  <a:extLst>
                    <a:ext uri="{9D8B030D-6E8A-4147-A177-3AD203B41FA5}">
                      <a16:colId xmlns:a16="http://schemas.microsoft.com/office/drawing/2014/main" val="1216042220"/>
                    </a:ext>
                  </a:extLst>
                </a:gridCol>
                <a:gridCol w="593923">
                  <a:extLst>
                    <a:ext uri="{9D8B030D-6E8A-4147-A177-3AD203B41FA5}">
                      <a16:colId xmlns:a16="http://schemas.microsoft.com/office/drawing/2014/main" val="2550373526"/>
                    </a:ext>
                  </a:extLst>
                </a:gridCol>
                <a:gridCol w="593923">
                  <a:extLst>
                    <a:ext uri="{9D8B030D-6E8A-4147-A177-3AD203B41FA5}">
                      <a16:colId xmlns:a16="http://schemas.microsoft.com/office/drawing/2014/main" val="1073490047"/>
                    </a:ext>
                  </a:extLst>
                </a:gridCol>
                <a:gridCol w="711260">
                  <a:extLst>
                    <a:ext uri="{9D8B030D-6E8A-4147-A177-3AD203B41FA5}">
                      <a16:colId xmlns:a16="http://schemas.microsoft.com/office/drawing/2014/main" val="747659731"/>
                    </a:ext>
                  </a:extLst>
                </a:gridCol>
                <a:gridCol w="712709">
                  <a:extLst>
                    <a:ext uri="{9D8B030D-6E8A-4147-A177-3AD203B41FA5}">
                      <a16:colId xmlns:a16="http://schemas.microsoft.com/office/drawing/2014/main" val="797139487"/>
                    </a:ext>
                  </a:extLst>
                </a:gridCol>
                <a:gridCol w="592475">
                  <a:extLst>
                    <a:ext uri="{9D8B030D-6E8A-4147-A177-3AD203B41FA5}">
                      <a16:colId xmlns:a16="http://schemas.microsoft.com/office/drawing/2014/main" val="291339652"/>
                    </a:ext>
                  </a:extLst>
                </a:gridCol>
                <a:gridCol w="595371">
                  <a:extLst>
                    <a:ext uri="{9D8B030D-6E8A-4147-A177-3AD203B41FA5}">
                      <a16:colId xmlns:a16="http://schemas.microsoft.com/office/drawing/2014/main" val="2165250103"/>
                    </a:ext>
                  </a:extLst>
                </a:gridCol>
                <a:gridCol w="712709">
                  <a:extLst>
                    <a:ext uri="{9D8B030D-6E8A-4147-A177-3AD203B41FA5}">
                      <a16:colId xmlns:a16="http://schemas.microsoft.com/office/drawing/2014/main" val="3266634859"/>
                    </a:ext>
                  </a:extLst>
                </a:gridCol>
                <a:gridCol w="711260">
                  <a:extLst>
                    <a:ext uri="{9D8B030D-6E8A-4147-A177-3AD203B41FA5}">
                      <a16:colId xmlns:a16="http://schemas.microsoft.com/office/drawing/2014/main" val="1962706259"/>
                    </a:ext>
                  </a:extLst>
                </a:gridCol>
              </a:tblGrid>
              <a:tr h="456306">
                <a:tc>
                  <a:txBody>
                    <a:bodyPr/>
                    <a:lstStyle/>
                    <a:p>
                      <a:pPr algn="r">
                        <a:lnSpc>
                          <a:spcPct val="107000"/>
                        </a:lnSpc>
                        <a:spcAft>
                          <a:spcPts val="0"/>
                        </a:spcAft>
                      </a:pPr>
                      <a:r>
                        <a:rPr lang="hr-HR" sz="1100" b="1" dirty="0" err="1">
                          <a:solidFill>
                            <a:srgbClr val="004D76"/>
                          </a:solidFill>
                          <a:effectLst/>
                          <a:latin typeface="+mn-lt"/>
                          <a:ea typeface="Times New Roman" panose="02020603050405020304" pitchFamily="18" charset="0"/>
                          <a:cs typeface="Times New Roman" panose="02020603050405020304" pitchFamily="18" charset="0"/>
                        </a:rPr>
                        <a:t>ŽUC</a:t>
                      </a:r>
                      <a:endParaRPr lang="hr-HR" sz="1100" b="1" dirty="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gridSpan="2">
                  <a:txBody>
                    <a:bodyPr/>
                    <a:lstStyle/>
                    <a:p>
                      <a:pPr algn="ctr">
                        <a:lnSpc>
                          <a:spcPct val="107000"/>
                        </a:lnSpc>
                        <a:spcAft>
                          <a:spcPts val="0"/>
                        </a:spcAft>
                      </a:pPr>
                      <a:r>
                        <a:rPr lang="hr-HR" sz="1100" b="1" dirty="0">
                          <a:solidFill>
                            <a:srgbClr val="004D76"/>
                          </a:solidFill>
                          <a:effectLst/>
                          <a:latin typeface="+mn-lt"/>
                          <a:ea typeface="Times New Roman" panose="02020603050405020304" pitchFamily="18" charset="0"/>
                          <a:cs typeface="Times New Roman" panose="02020603050405020304" pitchFamily="18" charset="0"/>
                        </a:rPr>
                        <a:t>Broj zaposlenih</a:t>
                      </a:r>
                      <a:endParaRPr lang="hr-HR" sz="1100" b="1"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hMerge="1">
                  <a:txBody>
                    <a:bodyPr/>
                    <a:lstStyle/>
                    <a:p>
                      <a:endParaRPr lang="hr-HR"/>
                    </a:p>
                  </a:txBody>
                  <a:tcPr/>
                </a:tc>
                <a:tc gridSpan="2">
                  <a:txBody>
                    <a:bodyPr/>
                    <a:lstStyle/>
                    <a:p>
                      <a:pPr algn="ctr">
                        <a:lnSpc>
                          <a:spcPct val="107000"/>
                        </a:lnSpc>
                        <a:spcAft>
                          <a:spcPts val="0"/>
                        </a:spcAft>
                      </a:pPr>
                      <a:r>
                        <a:rPr lang="hr-HR" sz="1100" b="1" dirty="0">
                          <a:solidFill>
                            <a:srgbClr val="004D76"/>
                          </a:solidFill>
                          <a:effectLst/>
                          <a:latin typeface="+mn-lt"/>
                          <a:ea typeface="Times New Roman" panose="02020603050405020304" pitchFamily="18" charset="0"/>
                          <a:cs typeface="Times New Roman" panose="02020603050405020304" pitchFamily="18" charset="0"/>
                        </a:rPr>
                        <a:t>Duljina cesta </a:t>
                      </a:r>
                      <a:endParaRPr lang="hr-HR" sz="1100" b="1"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hr-HR" sz="1100" b="1" dirty="0">
                          <a:solidFill>
                            <a:srgbClr val="004D76"/>
                          </a:solidFill>
                          <a:effectLst/>
                          <a:latin typeface="+mn-lt"/>
                          <a:ea typeface="Times New Roman" panose="02020603050405020304" pitchFamily="18" charset="0"/>
                          <a:cs typeface="Times New Roman" panose="02020603050405020304" pitchFamily="18" charset="0"/>
                        </a:rPr>
                        <a:t>(u km)</a:t>
                      </a:r>
                      <a:endParaRPr lang="hr-HR" sz="1100" b="1"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hMerge="1">
                  <a:txBody>
                    <a:bodyPr/>
                    <a:lstStyle/>
                    <a:p>
                      <a:endParaRPr lang="hr-HR"/>
                    </a:p>
                  </a:txBody>
                  <a:tcPr/>
                </a:tc>
                <a:tc gridSpan="2">
                  <a:txBody>
                    <a:bodyPr/>
                    <a:lstStyle/>
                    <a:p>
                      <a:pPr algn="ctr">
                        <a:lnSpc>
                          <a:spcPct val="107000"/>
                        </a:lnSpc>
                        <a:spcAft>
                          <a:spcPts val="0"/>
                        </a:spcAft>
                      </a:pPr>
                      <a:r>
                        <a:rPr lang="hr-HR" sz="1100" b="1" dirty="0">
                          <a:solidFill>
                            <a:srgbClr val="004D76"/>
                          </a:solidFill>
                          <a:effectLst/>
                          <a:latin typeface="+mn-lt"/>
                          <a:ea typeface="Times New Roman" panose="02020603050405020304" pitchFamily="18" charset="0"/>
                          <a:cs typeface="Times New Roman" panose="02020603050405020304" pitchFamily="18" charset="0"/>
                        </a:rPr>
                        <a:t>Broj kilometara na 1 djelatnika</a:t>
                      </a:r>
                      <a:endParaRPr lang="hr-HR" sz="1100" b="1"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hMerge="1">
                  <a:txBody>
                    <a:bodyPr/>
                    <a:lstStyle/>
                    <a:p>
                      <a:endParaRPr lang="hr-HR"/>
                    </a:p>
                  </a:txBody>
                  <a:tcPr/>
                </a:tc>
                <a:tc gridSpan="2">
                  <a:txBody>
                    <a:bodyPr/>
                    <a:lstStyle/>
                    <a:p>
                      <a:pPr algn="ctr">
                        <a:lnSpc>
                          <a:spcPct val="107000"/>
                        </a:lnSpc>
                        <a:spcAft>
                          <a:spcPts val="0"/>
                        </a:spcAft>
                      </a:pPr>
                      <a:r>
                        <a:rPr lang="hr-HR" sz="1100" b="1" dirty="0">
                          <a:solidFill>
                            <a:srgbClr val="004D76"/>
                          </a:solidFill>
                          <a:effectLst/>
                          <a:latin typeface="+mn-lt"/>
                          <a:ea typeface="Times New Roman" panose="02020603050405020304" pitchFamily="18" charset="0"/>
                          <a:cs typeface="Times New Roman" panose="02020603050405020304" pitchFamily="18" charset="0"/>
                        </a:rPr>
                        <a:t>Prosječni mjesečni rashod po zaposleniku (u kn)</a:t>
                      </a:r>
                      <a:endParaRPr lang="hr-HR" sz="1100" b="1"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hMerge="1">
                  <a:txBody>
                    <a:bodyPr/>
                    <a:lstStyle/>
                    <a:p>
                      <a:endParaRPr lang="hr-HR"/>
                    </a:p>
                  </a:txBody>
                  <a:tcPr/>
                </a:tc>
                <a:extLst>
                  <a:ext uri="{0D108BD9-81ED-4DB2-BD59-A6C34878D82A}">
                    <a16:rowId xmlns:a16="http://schemas.microsoft.com/office/drawing/2014/main" val="3430841212"/>
                  </a:ext>
                </a:extLst>
              </a:tr>
              <a:tr h="165939">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 </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Times New Roman" panose="02020603050405020304" pitchFamily="18" charset="0"/>
                          <a:cs typeface="Times New Roman" panose="02020603050405020304" pitchFamily="18" charset="0"/>
                        </a:rPr>
                        <a:t>2015.</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2017.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2015.</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2017.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2015.</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2017.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2015.</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2017.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664305715"/>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Bjelovarsko-bilogorska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8</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926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926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116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116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16.776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10.046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856577734"/>
                  </a:ext>
                </a:extLst>
              </a:tr>
              <a:tr h="165939">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Brodsko-posavska</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9</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9</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645</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646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72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72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14.474</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15.808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12607102"/>
                  </a:ext>
                </a:extLst>
              </a:tr>
              <a:tr h="165939">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Dubrovačko-neretvanska</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7</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6</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637</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646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91</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108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19.257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19.740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52365212"/>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Istarska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10</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11</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1.276</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1.307</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128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119</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19.235</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18.142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933936663"/>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Karlovačka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10</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1.047</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1.047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105</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105</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17.652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17.624</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235568846"/>
                  </a:ext>
                </a:extLst>
              </a:tr>
              <a:tr h="165939">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Koprivničko-križevačka</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7</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831</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833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139</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119</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24.017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20.757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678715234"/>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Krapinsko-zagorska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10</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657</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661</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66</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66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21.263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23.587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699591528"/>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Ličko-senjska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11</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1.144</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1.138</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104</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126</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12.257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16.764</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816936389"/>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Međimurska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458</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449</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57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64</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19.753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19.158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027310004"/>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Osječko-baranjska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1.138</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1.140</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142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142</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19.052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18.695</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431963806"/>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Požeško-slavonska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474</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475</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68</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79</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18.388</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22.562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276055660"/>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Primorsko-goranska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11</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11</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891</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884</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81</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80</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22.092</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16.990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39492431"/>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Sisačko-moslavačka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1.308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1.280</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109</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107</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13.995</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13.126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231906105"/>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Splitsko-dalmatinska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1.730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1.740</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102</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102</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21.321</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19.303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714474876"/>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Šibensko-kninska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762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762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85</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85</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16.270</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15.835</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98662066"/>
                  </a:ext>
                </a:extLst>
              </a:tr>
              <a:tr h="165939">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Varaždinska</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11</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938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939</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85</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72</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16.686</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16.287</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229021613"/>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Virovitičko-podravska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11</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685</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684</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62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76</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13.950</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14.005</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612862628"/>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Vukovarsko-srijemska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12</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11</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643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624</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54</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57</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15.629</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15.792</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47585045"/>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Zadarska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1.205</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1.204</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120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120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12.154</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14.466</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631756515"/>
                  </a:ext>
                </a:extLst>
              </a:tr>
              <a:tr h="165939">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Zagrebačka</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1.263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1.277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97</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Times New Roman" panose="02020603050405020304" pitchFamily="18" charset="0"/>
                          <a:cs typeface="Times New Roman" panose="02020603050405020304" pitchFamily="18" charset="0"/>
                        </a:rPr>
                        <a:t>98</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18.748</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19.607</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108175508"/>
                  </a:ext>
                </a:extLst>
              </a:tr>
              <a:tr h="165939">
                <a:tc>
                  <a:txBody>
                    <a:bodyPr/>
                    <a:lstStyle/>
                    <a:p>
                      <a:pPr algn="r">
                        <a:lnSpc>
                          <a:spcPct val="107000"/>
                        </a:lnSpc>
                        <a:spcAft>
                          <a:spcPts val="0"/>
                        </a:spcAft>
                      </a:pPr>
                      <a:r>
                        <a:rPr lang="hr-HR" sz="1200" dirty="0">
                          <a:solidFill>
                            <a:srgbClr val="004D76"/>
                          </a:solidFill>
                          <a:effectLst/>
                          <a:latin typeface="+mn-lt"/>
                          <a:ea typeface="Times New Roman" panose="02020603050405020304" pitchFamily="18" charset="0"/>
                          <a:cs typeface="Times New Roman" panose="02020603050405020304" pitchFamily="18" charset="0"/>
                        </a:rPr>
                        <a:t>Prosjek</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10</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933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933</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94</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Times New Roman" panose="02020603050405020304" pitchFamily="18" charset="0"/>
                          <a:cs typeface="Times New Roman" panose="02020603050405020304" pitchFamily="18" charset="0"/>
                        </a:rPr>
                        <a:t>96</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Calibri" panose="020F0502020204030204" pitchFamily="34" charset="0"/>
                          <a:cs typeface="Times New Roman" panose="02020603050405020304" pitchFamily="18" charset="0"/>
                        </a:rPr>
                        <a:t>17.649</a:t>
                      </a:r>
                      <a:endParaRPr lang="hr-HR" sz="120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Calibri" panose="020F0502020204030204" pitchFamily="34" charset="0"/>
                          <a:cs typeface="Times New Roman" panose="02020603050405020304" pitchFamily="18" charset="0"/>
                        </a:rPr>
                        <a:t>17.415</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889195774"/>
                  </a:ext>
                </a:extLst>
              </a:tr>
              <a:tr h="165939">
                <a:tc>
                  <a:txBody>
                    <a:bodyPr/>
                    <a:lstStyle/>
                    <a:p>
                      <a:pPr algn="r">
                        <a:lnSpc>
                          <a:spcPct val="107000"/>
                        </a:lnSpc>
                        <a:spcAft>
                          <a:spcPts val="0"/>
                        </a:spcAft>
                      </a:pPr>
                      <a:r>
                        <a:rPr lang="hr-HR" sz="1200" b="1" dirty="0">
                          <a:solidFill>
                            <a:srgbClr val="004D76"/>
                          </a:solidFill>
                          <a:effectLst/>
                          <a:latin typeface="+mn-lt"/>
                          <a:ea typeface="Times New Roman" panose="02020603050405020304" pitchFamily="18" charset="0"/>
                          <a:cs typeface="Times New Roman" panose="02020603050405020304" pitchFamily="18" charset="0"/>
                        </a:rPr>
                        <a:t>Ukupno</a:t>
                      </a:r>
                      <a:r>
                        <a:rPr lang="hr-HR" sz="1200" dirty="0">
                          <a:solidFill>
                            <a:srgbClr val="004D76"/>
                          </a:solidFill>
                          <a:effectLst/>
                          <a:latin typeface="+mn-lt"/>
                          <a:ea typeface="Times New Roman" panose="02020603050405020304" pitchFamily="18" charset="0"/>
                          <a:cs typeface="Times New Roman" panose="02020603050405020304" pitchFamily="18" charset="0"/>
                        </a:rPr>
                        <a:t>:</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Times New Roman" panose="02020603050405020304" pitchFamily="18" charset="0"/>
                          <a:cs typeface="Times New Roman" panose="02020603050405020304" pitchFamily="18" charset="0"/>
                        </a:rPr>
                        <a:t>200</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Times New Roman" panose="02020603050405020304" pitchFamily="18" charset="0"/>
                          <a:cs typeface="Times New Roman" panose="02020603050405020304" pitchFamily="18" charset="0"/>
                        </a:rPr>
                        <a:t>196</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Times New Roman" panose="02020603050405020304" pitchFamily="18" charset="0"/>
                          <a:cs typeface="Times New Roman" panose="02020603050405020304" pitchFamily="18" charset="0"/>
                        </a:rPr>
                        <a:t>18.659</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Times New Roman" panose="02020603050405020304" pitchFamily="18" charset="0"/>
                          <a:cs typeface="Times New Roman" panose="02020603050405020304" pitchFamily="18" charset="0"/>
                        </a:rPr>
                        <a:t>18.663</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Times New Roman" panose="02020603050405020304" pitchFamily="18" charset="0"/>
                          <a:cs typeface="Times New Roman" panose="02020603050405020304" pitchFamily="18" charset="0"/>
                        </a:rPr>
                        <a:t>93</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Times New Roman" panose="02020603050405020304" pitchFamily="18" charset="0"/>
                          <a:cs typeface="Times New Roman" panose="02020603050405020304" pitchFamily="18" charset="0"/>
                        </a:rPr>
                        <a:t>95</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Calibri" panose="020F0502020204030204" pitchFamily="34" charset="0"/>
                          <a:cs typeface="Times New Roman" panose="02020603050405020304" pitchFamily="18" charset="0"/>
                        </a:rPr>
                        <a:t>17.543</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Calibri" panose="020F0502020204030204" pitchFamily="34" charset="0"/>
                          <a:cs typeface="Times New Roman" panose="02020603050405020304" pitchFamily="18" charset="0"/>
                        </a:rPr>
                        <a:t>17.283</a:t>
                      </a:r>
                      <a:endParaRPr lang="hr-HR" sz="1200" dirty="0">
                        <a:effectLst/>
                        <a:latin typeface="+mn-lt"/>
                        <a:ea typeface="Calibri" panose="020F0502020204030204" pitchFamily="34" charset="0"/>
                        <a:cs typeface="Times New Roman" panose="02020603050405020304" pitchFamily="18" charset="0"/>
                      </a:endParaRPr>
                    </a:p>
                  </a:txBody>
                  <a:tcPr marL="62451" marR="62451"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640102501"/>
                  </a:ext>
                </a:extLst>
              </a:tr>
            </a:tbl>
          </a:graphicData>
        </a:graphic>
      </p:graphicFrame>
      <p:sp>
        <p:nvSpPr>
          <p:cNvPr id="41" name="Rectangle 40"/>
          <p:cNvSpPr/>
          <p:nvPr/>
        </p:nvSpPr>
        <p:spPr>
          <a:xfrm>
            <a:off x="647700" y="6113421"/>
            <a:ext cx="6104245" cy="256993"/>
          </a:xfrm>
          <a:prstGeom prst="rect">
            <a:avLst/>
          </a:prstGeom>
        </p:spPr>
        <p:txBody>
          <a:bodyPr wrap="square">
            <a:spAutoFit/>
          </a:bodyPr>
          <a:lstStyle/>
          <a:p>
            <a:pPr>
              <a:lnSpc>
                <a:spcPct val="107000"/>
              </a:lnSpc>
              <a:spcAft>
                <a:spcPts val="0"/>
              </a:spcAft>
            </a:pPr>
            <a:r>
              <a:rPr lang="en-GB" sz="1000" dirty="0" err="1">
                <a:solidFill>
                  <a:srgbClr val="C00000"/>
                </a:solidFill>
                <a:ea typeface="Calibri" panose="020F0502020204030204" pitchFamily="34" charset="0"/>
                <a:cs typeface="Times New Roman" panose="02020603050405020304" pitchFamily="18" charset="0"/>
              </a:rPr>
              <a:t>Izvor</a:t>
            </a:r>
            <a:r>
              <a:rPr lang="en-GB" sz="1000" dirty="0">
                <a:solidFill>
                  <a:srgbClr val="C00000"/>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Autori</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prema</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financijskim</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izvještajima</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ŽUC-eva</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i</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izvješću</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Državnog</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ureda</a:t>
            </a:r>
            <a:r>
              <a:rPr lang="en-GB" sz="1000" dirty="0">
                <a:solidFill>
                  <a:srgbClr val="004D76"/>
                </a:solidFill>
                <a:ea typeface="Calibri" panose="020F0502020204030204" pitchFamily="34" charset="0"/>
                <a:cs typeface="Times New Roman" panose="02020603050405020304" pitchFamily="18" charset="0"/>
              </a:rPr>
              <a:t> za </a:t>
            </a:r>
            <a:r>
              <a:rPr lang="en-GB" sz="1000" dirty="0" err="1">
                <a:solidFill>
                  <a:srgbClr val="004D76"/>
                </a:solidFill>
                <a:ea typeface="Calibri" panose="020F0502020204030204" pitchFamily="34" charset="0"/>
                <a:cs typeface="Times New Roman" panose="02020603050405020304" pitchFamily="18" charset="0"/>
              </a:rPr>
              <a:t>reviziju</a:t>
            </a:r>
            <a:r>
              <a:rPr lang="en-GB" sz="1000" dirty="0">
                <a:solidFill>
                  <a:srgbClr val="004D76"/>
                </a:solidFill>
                <a:ea typeface="Calibri" panose="020F0502020204030204" pitchFamily="34" charset="0"/>
                <a:cs typeface="Times New Roman" panose="02020603050405020304" pitchFamily="18" charset="0"/>
              </a:rPr>
              <a:t> (2017.).</a:t>
            </a:r>
            <a:endParaRPr lang="hr-HR" sz="1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731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fontScale="90000"/>
          </a:bodyPr>
          <a:lstStyle/>
          <a:p>
            <a:r>
              <a:rPr lang="hr-HR" sz="3600" dirty="0"/>
              <a:t>Vlasništvo i zaposleni kod izvođača radova </a:t>
            </a:r>
            <a:r>
              <a:rPr lang="hr-HR" sz="3600" dirty="0" err="1"/>
              <a:t>ŽUC-eva</a:t>
            </a:r>
            <a:r>
              <a:rPr lang="hr-HR" sz="3600" dirty="0"/>
              <a:t> od  2015. do 2017</a:t>
            </a:r>
            <a:r>
              <a:rPr lang="hr-HR" sz="3600" dirty="0" smtClean="0"/>
              <a:t>.</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42" name="Rectangle 41"/>
          <p:cNvSpPr/>
          <p:nvPr/>
        </p:nvSpPr>
        <p:spPr>
          <a:xfrm>
            <a:off x="647700" y="5886227"/>
            <a:ext cx="6003986" cy="245003"/>
          </a:xfrm>
          <a:prstGeom prst="rect">
            <a:avLst/>
          </a:prstGeom>
        </p:spPr>
        <p:txBody>
          <a:bodyPr wrap="square">
            <a:spAutoFit/>
          </a:bodyPr>
          <a:lstStyle/>
          <a:p>
            <a:pPr>
              <a:lnSpc>
                <a:spcPct val="107000"/>
              </a:lnSpc>
              <a:spcAft>
                <a:spcPts val="0"/>
              </a:spcAft>
            </a:pPr>
            <a:r>
              <a:rPr lang="en-GB" sz="1000" dirty="0" err="1">
                <a:solidFill>
                  <a:srgbClr val="C00000"/>
                </a:solidFill>
                <a:ea typeface="Calibri" panose="020F0502020204030204" pitchFamily="34" charset="0"/>
                <a:cs typeface="Times New Roman" panose="02020603050405020304" pitchFamily="18" charset="0"/>
              </a:rPr>
              <a:t>Izvor</a:t>
            </a:r>
            <a:r>
              <a:rPr lang="en-GB" sz="1000" dirty="0">
                <a:solidFill>
                  <a:srgbClr val="C00000"/>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Autori</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prema</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financijskim</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izvještajima</a:t>
            </a:r>
            <a:r>
              <a:rPr lang="en-GB" sz="1000" dirty="0">
                <a:solidFill>
                  <a:srgbClr val="004D76"/>
                </a:solidFill>
                <a:ea typeface="Calibri" panose="020F0502020204030204" pitchFamily="34" charset="0"/>
                <a:cs typeface="Times New Roman" panose="02020603050405020304" pitchFamily="18" charset="0"/>
              </a:rPr>
              <a:t> </a:t>
            </a:r>
            <a:r>
              <a:rPr lang="en-GB" sz="1000" dirty="0" err="1" smtClean="0">
                <a:solidFill>
                  <a:srgbClr val="004D76"/>
                </a:solidFill>
                <a:ea typeface="Calibri" panose="020F0502020204030204" pitchFamily="34" charset="0"/>
                <a:cs typeface="Times New Roman" panose="02020603050405020304" pitchFamily="18" charset="0"/>
              </a:rPr>
              <a:t>društava</a:t>
            </a:r>
            <a:r>
              <a:rPr lang="en-GB" sz="1000" dirty="0" smtClean="0">
                <a:solidFill>
                  <a:srgbClr val="004D76"/>
                </a:solidFill>
                <a:ea typeface="Calibri" panose="020F0502020204030204" pitchFamily="34" charset="0"/>
                <a:cs typeface="Times New Roman" panose="02020603050405020304" pitchFamily="18" charset="0"/>
              </a:rPr>
              <a:t>.</a:t>
            </a:r>
            <a:endParaRPr lang="hr-HR" sz="1000" dirty="0">
              <a:effectLst/>
              <a:ea typeface="Calibri" panose="020F0502020204030204" pitchFamily="34" charset="0"/>
              <a:cs typeface="Times New Roman" panose="02020603050405020304" pitchFamily="18" charset="0"/>
            </a:endParaRPr>
          </a:p>
        </p:txBody>
      </p:sp>
      <p:graphicFrame>
        <p:nvGraphicFramePr>
          <p:cNvPr id="43" name="Table 42"/>
          <p:cNvGraphicFramePr>
            <a:graphicFrameLocks noGrp="1"/>
          </p:cNvGraphicFramePr>
          <p:nvPr>
            <p:extLst>
              <p:ext uri="{D42A27DB-BD31-4B8C-83A1-F6EECF244321}">
                <p14:modId xmlns:p14="http://schemas.microsoft.com/office/powerpoint/2010/main" val="2998271947"/>
              </p:ext>
            </p:extLst>
          </p:nvPr>
        </p:nvGraphicFramePr>
        <p:xfrm>
          <a:off x="741871" y="1492371"/>
          <a:ext cx="7720641" cy="4398180"/>
        </p:xfrm>
        <a:graphic>
          <a:graphicData uri="http://schemas.openxmlformats.org/drawingml/2006/table">
            <a:tbl>
              <a:tblPr firstRow="1" firstCol="1" bandRow="1"/>
              <a:tblGrid>
                <a:gridCol w="2629650">
                  <a:extLst>
                    <a:ext uri="{9D8B030D-6E8A-4147-A177-3AD203B41FA5}">
                      <a16:colId xmlns:a16="http://schemas.microsoft.com/office/drawing/2014/main" val="354564375"/>
                    </a:ext>
                  </a:extLst>
                </a:gridCol>
                <a:gridCol w="2620386">
                  <a:extLst>
                    <a:ext uri="{9D8B030D-6E8A-4147-A177-3AD203B41FA5}">
                      <a16:colId xmlns:a16="http://schemas.microsoft.com/office/drawing/2014/main" val="1302982281"/>
                    </a:ext>
                  </a:extLst>
                </a:gridCol>
                <a:gridCol w="924932">
                  <a:extLst>
                    <a:ext uri="{9D8B030D-6E8A-4147-A177-3AD203B41FA5}">
                      <a16:colId xmlns:a16="http://schemas.microsoft.com/office/drawing/2014/main" val="2498762071"/>
                    </a:ext>
                  </a:extLst>
                </a:gridCol>
                <a:gridCol w="773608">
                  <a:extLst>
                    <a:ext uri="{9D8B030D-6E8A-4147-A177-3AD203B41FA5}">
                      <a16:colId xmlns:a16="http://schemas.microsoft.com/office/drawing/2014/main" val="3708759336"/>
                    </a:ext>
                  </a:extLst>
                </a:gridCol>
                <a:gridCol w="772065">
                  <a:extLst>
                    <a:ext uri="{9D8B030D-6E8A-4147-A177-3AD203B41FA5}">
                      <a16:colId xmlns:a16="http://schemas.microsoft.com/office/drawing/2014/main" val="1931813569"/>
                    </a:ext>
                  </a:extLst>
                </a:gridCol>
              </a:tblGrid>
              <a:tr h="448111">
                <a:tc>
                  <a:txBody>
                    <a:bodyPr/>
                    <a:lstStyle/>
                    <a:p>
                      <a:pPr algn="r">
                        <a:lnSpc>
                          <a:spcPct val="107000"/>
                        </a:lnSpc>
                        <a:spcAft>
                          <a:spcPts val="0"/>
                        </a:spcAft>
                      </a:pPr>
                      <a:r>
                        <a:rPr lang="hr-HR" sz="1400" b="1" dirty="0">
                          <a:solidFill>
                            <a:srgbClr val="004D76"/>
                          </a:solidFill>
                          <a:effectLst/>
                          <a:latin typeface="+mn-lt"/>
                          <a:ea typeface="Calibri" panose="020F0502020204030204" pitchFamily="34" charset="0"/>
                          <a:cs typeface="Times New Roman" panose="02020603050405020304" pitchFamily="18" charset="0"/>
                        </a:rPr>
                        <a:t>Izvođači radova:</a:t>
                      </a:r>
                      <a:endParaRPr lang="hr-HR" sz="1400" b="1"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b="1" dirty="0">
                          <a:solidFill>
                            <a:srgbClr val="004D76"/>
                          </a:solidFill>
                          <a:effectLst/>
                          <a:latin typeface="+mn-lt"/>
                          <a:ea typeface="Calibri" panose="020F0502020204030204" pitchFamily="34" charset="0"/>
                          <a:cs typeface="Times New Roman" panose="02020603050405020304" pitchFamily="18" charset="0"/>
                        </a:rPr>
                        <a:t>Vlasništvo</a:t>
                      </a:r>
                      <a:endParaRPr lang="hr-HR"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b="1">
                          <a:solidFill>
                            <a:srgbClr val="004D76"/>
                          </a:solidFill>
                          <a:effectLst/>
                          <a:latin typeface="+mn-lt"/>
                          <a:ea typeface="Calibri" panose="020F0502020204030204" pitchFamily="34" charset="0"/>
                          <a:cs typeface="Times New Roman" panose="02020603050405020304" pitchFamily="18" charset="0"/>
                        </a:rPr>
                        <a:t>2015.</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b="1">
                          <a:solidFill>
                            <a:srgbClr val="004D76"/>
                          </a:solidFill>
                          <a:effectLst/>
                          <a:latin typeface="+mn-lt"/>
                          <a:ea typeface="Calibri" panose="020F0502020204030204" pitchFamily="34" charset="0"/>
                          <a:cs typeface="Times New Roman" panose="02020603050405020304" pitchFamily="18" charset="0"/>
                        </a:rPr>
                        <a:t>2016.</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b="1">
                          <a:solidFill>
                            <a:srgbClr val="004D76"/>
                          </a:solidFill>
                          <a:effectLst/>
                          <a:latin typeface="+mn-lt"/>
                          <a:ea typeface="Calibri" panose="020F0502020204030204" pitchFamily="34" charset="0"/>
                          <a:cs typeface="Times New Roman" panose="02020603050405020304" pitchFamily="18" charset="0"/>
                        </a:rPr>
                        <a:t>2017.</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968243593"/>
                  </a:ext>
                </a:extLst>
              </a:tr>
              <a:tr h="249536">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Ceste Bjelovar</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privatno</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236</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232</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228</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798931484"/>
                  </a:ext>
                </a:extLst>
              </a:tr>
              <a:tr h="249536">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Dubrovnik ceste</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mješovito, &gt;50% privatno</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136</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139</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143</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516753956"/>
                  </a:ext>
                </a:extLst>
              </a:tr>
              <a:tr h="249536">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Lika ceste</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mješovito, &gt;50% privatno</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199</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193</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201</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03372730"/>
                  </a:ext>
                </a:extLst>
              </a:tr>
              <a:tr h="249536">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Ceste Karlovac </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mješovito, &gt;50% privatno</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213</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214</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224</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413474230"/>
                  </a:ext>
                </a:extLst>
              </a:tr>
              <a:tr h="249536">
                <a:tc>
                  <a:txBody>
                    <a:bodyPr/>
                    <a:lstStyle/>
                    <a:p>
                      <a:pPr algn="r">
                        <a:lnSpc>
                          <a:spcPct val="107000"/>
                        </a:lnSpc>
                        <a:spcAft>
                          <a:spcPts val="0"/>
                        </a:spcAft>
                      </a:pPr>
                      <a:r>
                        <a:rPr lang="hr-HR" sz="1400" dirty="0" err="1">
                          <a:solidFill>
                            <a:srgbClr val="004D76"/>
                          </a:solidFill>
                          <a:effectLst/>
                          <a:latin typeface="+mn-lt"/>
                          <a:ea typeface="Calibri" panose="020F0502020204030204" pitchFamily="34" charset="0"/>
                          <a:cs typeface="Times New Roman" panose="02020603050405020304" pitchFamily="18" charset="0"/>
                        </a:rPr>
                        <a:t>Cesting</a:t>
                      </a:r>
                      <a:r>
                        <a:rPr lang="hr-HR" sz="1400" dirty="0">
                          <a:solidFill>
                            <a:srgbClr val="004D76"/>
                          </a:solidFill>
                          <a:effectLst/>
                          <a:latin typeface="+mn-lt"/>
                          <a:ea typeface="Calibri" panose="020F0502020204030204" pitchFamily="34" charset="0"/>
                          <a:cs typeface="Times New Roman" panose="02020603050405020304" pitchFamily="18" charset="0"/>
                        </a:rPr>
                        <a:t> Osijek</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mješovito, &gt;50% privatno</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295</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284</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tabLst>
                          <a:tab pos="278130" algn="l"/>
                        </a:tabLst>
                      </a:pPr>
                      <a:r>
                        <a:rPr lang="hr-HR" sz="1400">
                          <a:solidFill>
                            <a:srgbClr val="004D76"/>
                          </a:solidFill>
                          <a:effectLst/>
                          <a:latin typeface="+mn-lt"/>
                          <a:ea typeface="Calibri" panose="020F0502020204030204" pitchFamily="34" charset="0"/>
                          <a:cs typeface="Times New Roman" panose="02020603050405020304" pitchFamily="18" charset="0"/>
                        </a:rPr>
                        <a:t>280</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64989251"/>
                  </a:ext>
                </a:extLst>
              </a:tr>
              <a:tr h="249536">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Istarske ceste</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mješovito, &gt;50% privatno</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179</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179</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185</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889636616"/>
                  </a:ext>
                </a:extLst>
              </a:tr>
              <a:tr h="249536">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Ceste Rijeka</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mješovito, &gt;50% privatno</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245</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246</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252</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146248118"/>
                  </a:ext>
                </a:extLst>
              </a:tr>
              <a:tr h="249536">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Županijske ceste Split</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državno</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259</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262</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tabLst>
                          <a:tab pos="207010" algn="l"/>
                        </a:tabLst>
                      </a:pPr>
                      <a:r>
                        <a:rPr lang="hr-HR" sz="1400">
                          <a:solidFill>
                            <a:srgbClr val="004D76"/>
                          </a:solidFill>
                          <a:effectLst/>
                          <a:latin typeface="+mn-lt"/>
                          <a:ea typeface="Calibri" panose="020F0502020204030204" pitchFamily="34" charset="0"/>
                          <a:cs typeface="Times New Roman" panose="02020603050405020304" pitchFamily="18" charset="0"/>
                        </a:rPr>
                        <a:t>262</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487910167"/>
                  </a:ext>
                </a:extLst>
              </a:tr>
              <a:tr h="249536">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Ceste Šibenik</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državno</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100</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99</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103</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92146858"/>
                  </a:ext>
                </a:extLst>
              </a:tr>
              <a:tr h="249536">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PZC Varaždin</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mješovito, &gt;50% privatno</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217</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247</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239</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77497427"/>
                  </a:ext>
                </a:extLst>
              </a:tr>
              <a:tr h="249536">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Ceste Zadarske županije</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mješovito, &gt;50% privatno</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221</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208</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208</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242573767"/>
                  </a:ext>
                </a:extLst>
              </a:tr>
              <a:tr h="414722">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Županijske ceste </a:t>
                      </a:r>
                      <a:endParaRPr lang="hr-HR" sz="140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Zagrebačke županije</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državno</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255</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252</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247</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494731995"/>
                  </a:ext>
                </a:extLst>
              </a:tr>
              <a:tr h="249536">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Ceste Sisak</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mješovito, &gt;50% privatno</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136</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123</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119</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083939777"/>
                  </a:ext>
                </a:extLst>
              </a:tr>
              <a:tr h="249536">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PZC Brod</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privatno</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a:solidFill>
                            <a:srgbClr val="004D76"/>
                          </a:solidFill>
                          <a:effectLst/>
                          <a:latin typeface="+mn-lt"/>
                          <a:ea typeface="Calibri" panose="020F0502020204030204" pitchFamily="34" charset="0"/>
                          <a:cs typeface="Times New Roman" panose="02020603050405020304" pitchFamily="18" charset="0"/>
                        </a:rPr>
                        <a:t>128</a:t>
                      </a:r>
                      <a:endParaRPr lang="hr-HR" sz="1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68</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dirty="0">
                          <a:solidFill>
                            <a:srgbClr val="004D76"/>
                          </a:solidFill>
                          <a:effectLst/>
                          <a:latin typeface="+mn-lt"/>
                          <a:ea typeface="Calibri" panose="020F0502020204030204" pitchFamily="34" charset="0"/>
                          <a:cs typeface="Times New Roman" panose="02020603050405020304" pitchFamily="18" charset="0"/>
                        </a:rPr>
                        <a:t>66</a:t>
                      </a:r>
                      <a:endParaRPr lang="hr-HR"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950194301"/>
                  </a:ext>
                </a:extLst>
              </a:tr>
              <a:tr h="249536">
                <a:tc>
                  <a:txBody>
                    <a:bodyPr/>
                    <a:lstStyle/>
                    <a:p>
                      <a:pPr algn="r">
                        <a:lnSpc>
                          <a:spcPct val="107000"/>
                        </a:lnSpc>
                        <a:spcAft>
                          <a:spcPts val="0"/>
                        </a:spcAft>
                      </a:pPr>
                      <a:r>
                        <a:rPr lang="hr-HR" sz="1400" b="1" dirty="0">
                          <a:solidFill>
                            <a:srgbClr val="004D76"/>
                          </a:solidFill>
                          <a:effectLst/>
                          <a:latin typeface="+mn-lt"/>
                          <a:ea typeface="Calibri" panose="020F0502020204030204" pitchFamily="34" charset="0"/>
                          <a:cs typeface="Times New Roman" panose="02020603050405020304" pitchFamily="18" charset="0"/>
                        </a:rPr>
                        <a:t>Ukupno: </a:t>
                      </a:r>
                      <a:endParaRPr lang="hr-HR" sz="1400" b="1"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ctr">
                        <a:lnSpc>
                          <a:spcPct val="107000"/>
                        </a:lnSpc>
                        <a:spcAft>
                          <a:spcPts val="0"/>
                        </a:spcAft>
                      </a:pPr>
                      <a:r>
                        <a:rPr lang="hr-HR" sz="1400" b="1" dirty="0">
                          <a:solidFill>
                            <a:srgbClr val="004D76"/>
                          </a:solidFill>
                          <a:effectLst/>
                          <a:latin typeface="+mn-lt"/>
                          <a:ea typeface="Calibri" panose="020F0502020204030204" pitchFamily="34" charset="0"/>
                          <a:cs typeface="Times New Roman" panose="02020603050405020304" pitchFamily="18" charset="0"/>
                        </a:rPr>
                        <a:t> </a:t>
                      </a:r>
                      <a:endParaRPr lang="hr-HR"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tabLst>
                          <a:tab pos="230505" algn="l"/>
                        </a:tabLst>
                      </a:pPr>
                      <a:r>
                        <a:rPr lang="hr-HR" sz="1400" b="1" dirty="0">
                          <a:solidFill>
                            <a:srgbClr val="004D76"/>
                          </a:solidFill>
                          <a:effectLst/>
                          <a:latin typeface="+mn-lt"/>
                          <a:ea typeface="Calibri" panose="020F0502020204030204" pitchFamily="34" charset="0"/>
                          <a:cs typeface="Times New Roman" panose="02020603050405020304" pitchFamily="18" charset="0"/>
                        </a:rPr>
                        <a:t>2819</a:t>
                      </a:r>
                      <a:endParaRPr lang="hr-HR"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b="1" dirty="0">
                          <a:solidFill>
                            <a:srgbClr val="004D76"/>
                          </a:solidFill>
                          <a:effectLst/>
                          <a:latin typeface="+mn-lt"/>
                          <a:ea typeface="Calibri" panose="020F0502020204030204" pitchFamily="34" charset="0"/>
                          <a:cs typeface="Times New Roman" panose="02020603050405020304" pitchFamily="18" charset="0"/>
                        </a:rPr>
                        <a:t>2746</a:t>
                      </a:r>
                      <a:endParaRPr lang="hr-HR"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400" b="1" dirty="0">
                          <a:solidFill>
                            <a:srgbClr val="004D76"/>
                          </a:solidFill>
                          <a:effectLst/>
                          <a:latin typeface="+mn-lt"/>
                          <a:ea typeface="Calibri" panose="020F0502020204030204" pitchFamily="34" charset="0"/>
                          <a:cs typeface="Times New Roman" panose="02020603050405020304" pitchFamily="18" charset="0"/>
                        </a:rPr>
                        <a:t>2757</a:t>
                      </a:r>
                      <a:endParaRPr lang="hr-HR" sz="1400" b="1"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1327133"/>
                  </a:ext>
                </a:extLst>
              </a:tr>
            </a:tbl>
          </a:graphicData>
        </a:graphic>
      </p:graphicFrame>
    </p:spTree>
    <p:extLst>
      <p:ext uri="{BB962C8B-B14F-4D97-AF65-F5344CB8AC3E}">
        <p14:creationId xmlns:p14="http://schemas.microsoft.com/office/powerpoint/2010/main" val="646593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Autofit/>
          </a:bodyPr>
          <a:lstStyle/>
          <a:p>
            <a:r>
              <a:rPr lang="hr-HR" sz="3000" dirty="0"/>
              <a:t>Financijska povezanost županijskih uprava za ceste i izvođača radova od 2011. do </a:t>
            </a:r>
            <a:r>
              <a:rPr lang="hr-HR" sz="3000" dirty="0" smtClean="0"/>
              <a:t>2017.</a:t>
            </a:r>
            <a:endParaRPr lang="hr-HR" sz="30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41" name="Rectangle 40"/>
          <p:cNvSpPr/>
          <p:nvPr/>
        </p:nvSpPr>
        <p:spPr>
          <a:xfrm>
            <a:off x="717550" y="5664130"/>
            <a:ext cx="6003986" cy="245003"/>
          </a:xfrm>
          <a:prstGeom prst="rect">
            <a:avLst/>
          </a:prstGeom>
        </p:spPr>
        <p:txBody>
          <a:bodyPr wrap="square">
            <a:spAutoFit/>
          </a:bodyPr>
          <a:lstStyle/>
          <a:p>
            <a:pPr>
              <a:lnSpc>
                <a:spcPct val="107000"/>
              </a:lnSpc>
              <a:spcAft>
                <a:spcPts val="0"/>
              </a:spcAft>
            </a:pPr>
            <a:r>
              <a:rPr lang="en-GB" sz="1000" dirty="0" err="1">
                <a:solidFill>
                  <a:srgbClr val="C00000"/>
                </a:solidFill>
                <a:ea typeface="Calibri" panose="020F0502020204030204" pitchFamily="34" charset="0"/>
                <a:cs typeface="Times New Roman" panose="02020603050405020304" pitchFamily="18" charset="0"/>
              </a:rPr>
              <a:t>Izvor</a:t>
            </a:r>
            <a:r>
              <a:rPr lang="en-GB" sz="1000" dirty="0">
                <a:solidFill>
                  <a:srgbClr val="C00000"/>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Autori</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prema</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financijskim</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izvještajima</a:t>
            </a:r>
            <a:r>
              <a:rPr lang="en-GB" sz="1000" dirty="0">
                <a:solidFill>
                  <a:srgbClr val="004D76"/>
                </a:solidFill>
                <a:ea typeface="Calibri" panose="020F0502020204030204" pitchFamily="34" charset="0"/>
                <a:cs typeface="Times New Roman" panose="02020603050405020304" pitchFamily="18" charset="0"/>
              </a:rPr>
              <a:t> </a:t>
            </a:r>
            <a:r>
              <a:rPr lang="en-GB" sz="1000" dirty="0" err="1" smtClean="0">
                <a:solidFill>
                  <a:srgbClr val="004D76"/>
                </a:solidFill>
                <a:ea typeface="Calibri" panose="020F0502020204030204" pitchFamily="34" charset="0"/>
                <a:cs typeface="Times New Roman" panose="02020603050405020304" pitchFamily="18" charset="0"/>
              </a:rPr>
              <a:t>društava</a:t>
            </a:r>
            <a:r>
              <a:rPr lang="en-GB" sz="1000" dirty="0" smtClean="0">
                <a:solidFill>
                  <a:srgbClr val="004D76"/>
                </a:solidFill>
                <a:ea typeface="Calibri" panose="020F0502020204030204" pitchFamily="34" charset="0"/>
                <a:cs typeface="Times New Roman" panose="02020603050405020304" pitchFamily="18" charset="0"/>
              </a:rPr>
              <a:t>.</a:t>
            </a:r>
            <a:endParaRPr lang="hr-HR" sz="1000" dirty="0">
              <a:effectLst/>
              <a:ea typeface="Calibri" panose="020F0502020204030204" pitchFamily="34" charset="0"/>
              <a:cs typeface="Times New Roman" panose="02020603050405020304" pitchFamily="18" charset="0"/>
            </a:endParaRPr>
          </a:p>
        </p:txBody>
      </p:sp>
      <p:graphicFrame>
        <p:nvGraphicFramePr>
          <p:cNvPr id="44" name="Chart 43"/>
          <p:cNvGraphicFramePr/>
          <p:nvPr>
            <p:extLst>
              <p:ext uri="{D42A27DB-BD31-4B8C-83A1-F6EECF244321}">
                <p14:modId xmlns:p14="http://schemas.microsoft.com/office/powerpoint/2010/main" val="1587719288"/>
              </p:ext>
            </p:extLst>
          </p:nvPr>
        </p:nvGraphicFramePr>
        <p:xfrm>
          <a:off x="794479" y="1439056"/>
          <a:ext cx="7277723" cy="42250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3238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fontScale="90000"/>
          </a:bodyPr>
          <a:lstStyle/>
          <a:p>
            <a:r>
              <a:rPr lang="hr-HR" sz="3600" dirty="0"/>
              <a:t>Odabrani financijski pokazatelji Hrvatskih cesta od 2011. do </a:t>
            </a:r>
            <a:r>
              <a:rPr lang="hr-HR" sz="3600" dirty="0" smtClean="0"/>
              <a:t>2017. (1)</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graphicFrame>
        <p:nvGraphicFramePr>
          <p:cNvPr id="41" name="Table 40"/>
          <p:cNvGraphicFramePr>
            <a:graphicFrameLocks noGrp="1"/>
          </p:cNvGraphicFramePr>
          <p:nvPr>
            <p:extLst>
              <p:ext uri="{D42A27DB-BD31-4B8C-83A1-F6EECF244321}">
                <p14:modId xmlns:p14="http://schemas.microsoft.com/office/powerpoint/2010/main" val="1554834889"/>
              </p:ext>
            </p:extLst>
          </p:nvPr>
        </p:nvGraphicFramePr>
        <p:xfrm>
          <a:off x="876465" y="1760720"/>
          <a:ext cx="7346685" cy="3542815"/>
        </p:xfrm>
        <a:graphic>
          <a:graphicData uri="http://schemas.openxmlformats.org/drawingml/2006/table">
            <a:tbl>
              <a:tblPr firstRow="1" firstCol="1" bandRow="1"/>
              <a:tblGrid>
                <a:gridCol w="2808116">
                  <a:extLst>
                    <a:ext uri="{9D8B030D-6E8A-4147-A177-3AD203B41FA5}">
                      <a16:colId xmlns:a16="http://schemas.microsoft.com/office/drawing/2014/main" val="78326806"/>
                    </a:ext>
                  </a:extLst>
                </a:gridCol>
                <a:gridCol w="648367">
                  <a:extLst>
                    <a:ext uri="{9D8B030D-6E8A-4147-A177-3AD203B41FA5}">
                      <a16:colId xmlns:a16="http://schemas.microsoft.com/office/drawing/2014/main" val="2622034352"/>
                    </a:ext>
                  </a:extLst>
                </a:gridCol>
                <a:gridCol w="648367">
                  <a:extLst>
                    <a:ext uri="{9D8B030D-6E8A-4147-A177-3AD203B41FA5}">
                      <a16:colId xmlns:a16="http://schemas.microsoft.com/office/drawing/2014/main" val="3586362723"/>
                    </a:ext>
                  </a:extLst>
                </a:gridCol>
                <a:gridCol w="648367">
                  <a:extLst>
                    <a:ext uri="{9D8B030D-6E8A-4147-A177-3AD203B41FA5}">
                      <a16:colId xmlns:a16="http://schemas.microsoft.com/office/drawing/2014/main" val="1149801341"/>
                    </a:ext>
                  </a:extLst>
                </a:gridCol>
                <a:gridCol w="648367">
                  <a:extLst>
                    <a:ext uri="{9D8B030D-6E8A-4147-A177-3AD203B41FA5}">
                      <a16:colId xmlns:a16="http://schemas.microsoft.com/office/drawing/2014/main" val="489704870"/>
                    </a:ext>
                  </a:extLst>
                </a:gridCol>
                <a:gridCol w="648367">
                  <a:extLst>
                    <a:ext uri="{9D8B030D-6E8A-4147-A177-3AD203B41FA5}">
                      <a16:colId xmlns:a16="http://schemas.microsoft.com/office/drawing/2014/main" val="772669334"/>
                    </a:ext>
                  </a:extLst>
                </a:gridCol>
                <a:gridCol w="648367">
                  <a:extLst>
                    <a:ext uri="{9D8B030D-6E8A-4147-A177-3AD203B41FA5}">
                      <a16:colId xmlns:a16="http://schemas.microsoft.com/office/drawing/2014/main" val="3720454631"/>
                    </a:ext>
                  </a:extLst>
                </a:gridCol>
                <a:gridCol w="648367">
                  <a:extLst>
                    <a:ext uri="{9D8B030D-6E8A-4147-A177-3AD203B41FA5}">
                      <a16:colId xmlns:a16="http://schemas.microsoft.com/office/drawing/2014/main" val="1719265377"/>
                    </a:ext>
                  </a:extLst>
                </a:gridCol>
              </a:tblGrid>
              <a:tr h="550227">
                <a:tc>
                  <a:txBody>
                    <a:bodyPr/>
                    <a:lstStyle/>
                    <a:p>
                      <a:pPr algn="l">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 </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j-lt"/>
                          <a:ea typeface="Calibri" panose="020F0502020204030204" pitchFamily="34" charset="0"/>
                          <a:cs typeface="Times New Roman" panose="02020603050405020304" pitchFamily="18" charset="0"/>
                        </a:rPr>
                        <a:t>2011.</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j-lt"/>
                          <a:ea typeface="Calibri" panose="020F0502020204030204" pitchFamily="34" charset="0"/>
                          <a:cs typeface="Times New Roman" panose="02020603050405020304" pitchFamily="18" charset="0"/>
                        </a:rPr>
                        <a:t>2012.</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j-lt"/>
                          <a:ea typeface="Calibri" panose="020F0502020204030204" pitchFamily="34" charset="0"/>
                          <a:cs typeface="Times New Roman" panose="02020603050405020304" pitchFamily="18" charset="0"/>
                        </a:rPr>
                        <a:t>2013.</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j-lt"/>
                          <a:ea typeface="Calibri" panose="020F0502020204030204" pitchFamily="34" charset="0"/>
                          <a:cs typeface="Times New Roman" panose="02020603050405020304" pitchFamily="18" charset="0"/>
                        </a:rPr>
                        <a:t>2014.</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j-lt"/>
                          <a:ea typeface="Calibri" panose="020F0502020204030204" pitchFamily="34" charset="0"/>
                          <a:cs typeface="Times New Roman" panose="02020603050405020304" pitchFamily="18" charset="0"/>
                        </a:rPr>
                        <a:t>2015.</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j-lt"/>
                          <a:ea typeface="Calibri" panose="020F0502020204030204" pitchFamily="34" charset="0"/>
                          <a:cs typeface="Times New Roman" panose="02020603050405020304" pitchFamily="18" charset="0"/>
                        </a:rPr>
                        <a:t>2016.</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j-lt"/>
                          <a:ea typeface="Calibri" panose="020F0502020204030204" pitchFamily="34" charset="0"/>
                          <a:cs typeface="Times New Roman" panose="02020603050405020304" pitchFamily="18" charset="0"/>
                        </a:rPr>
                        <a:t>2017.</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358253866"/>
                  </a:ext>
                </a:extLst>
              </a:tr>
              <a:tr h="332510">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Koeficijent tekuće likvidnosti</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0,43</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0,56</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0,24</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0,37</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0,35</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0,26</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0,31</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087517594"/>
                  </a:ext>
                </a:extLst>
              </a:tr>
              <a:tr h="332510">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Koeficijent trenutne likvidnosti</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0,28</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0,33</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0,16</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0,27</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0,22</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0,16</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0,15</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087599002"/>
                  </a:ext>
                </a:extLst>
              </a:tr>
              <a:tr h="332510">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Koeficijent financijske stabilnosti</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1,01</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1,01</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1,02</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1,02</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1,02</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1,03</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1,01</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403607381"/>
                  </a:ext>
                </a:extLst>
              </a:tr>
              <a:tr h="332510">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Koeficijent zaduženosti</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0,10</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0,12</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0,13</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0,15</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0,15</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0,14</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0,14</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860376615"/>
                  </a:ext>
                </a:extLst>
              </a:tr>
              <a:tr h="332510">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Koeficijent vlastitog financiranja</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0,90</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0,88</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0,87</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0,85</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0,85</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0,86</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0,86</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498234152"/>
                  </a:ext>
                </a:extLst>
              </a:tr>
              <a:tr h="665019">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Dani naplate potraživanja </a:t>
                      </a:r>
                      <a:endParaRPr lang="hr-HR" sz="1200">
                        <a:effectLst/>
                        <a:latin typeface="+mj-lt"/>
                        <a:ea typeface="Calibri" panose="020F0502020204030204" pitchFamily="34" charset="0"/>
                        <a:cs typeface="Times New Roman" panose="02020603050405020304" pitchFamily="18" charset="0"/>
                      </a:endParaRPr>
                    </a:p>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od kupaca</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102</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49</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115</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92</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124</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141</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87</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728347106"/>
                  </a:ext>
                </a:extLst>
              </a:tr>
              <a:tr h="665019">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Dani plaćanja obveza </a:t>
                      </a:r>
                      <a:endParaRPr lang="hr-HR" sz="1200" dirty="0">
                        <a:effectLst/>
                        <a:latin typeface="+mj-lt"/>
                        <a:ea typeface="Calibri" panose="020F0502020204030204" pitchFamily="34" charset="0"/>
                        <a:cs typeface="Times New Roman" panose="02020603050405020304" pitchFamily="18" charset="0"/>
                      </a:endParaRPr>
                    </a:p>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prema dobavljačima</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4.120</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j-lt"/>
                          <a:ea typeface="Calibri" panose="020F0502020204030204" pitchFamily="34" charset="0"/>
                          <a:cs typeface="Times New Roman" panose="02020603050405020304" pitchFamily="18" charset="0"/>
                        </a:rPr>
                        <a:t>6.896</a:t>
                      </a:r>
                      <a:endParaRPr lang="hr-HR" sz="120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3.847</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4.433</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2.199</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3.351</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j-lt"/>
                          <a:ea typeface="Calibri" panose="020F0502020204030204" pitchFamily="34" charset="0"/>
                          <a:cs typeface="Times New Roman" panose="02020603050405020304" pitchFamily="18" charset="0"/>
                        </a:rPr>
                        <a:t>2.948</a:t>
                      </a:r>
                      <a:endParaRPr lang="hr-HR" sz="1200" dirty="0">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196328733"/>
                  </a:ext>
                </a:extLst>
              </a:tr>
            </a:tbl>
          </a:graphicData>
        </a:graphic>
      </p:graphicFrame>
      <p:sp>
        <p:nvSpPr>
          <p:cNvPr id="44" name="Rectangle 43"/>
          <p:cNvSpPr/>
          <p:nvPr/>
        </p:nvSpPr>
        <p:spPr>
          <a:xfrm>
            <a:off x="817880" y="5325225"/>
            <a:ext cx="3479194" cy="256993"/>
          </a:xfrm>
          <a:prstGeom prst="rect">
            <a:avLst/>
          </a:prstGeom>
        </p:spPr>
        <p:txBody>
          <a:bodyPr wrap="square">
            <a:spAutoFit/>
          </a:bodyPr>
          <a:lstStyle/>
          <a:p>
            <a:pPr>
              <a:lnSpc>
                <a:spcPct val="107000"/>
              </a:lnSpc>
              <a:spcAft>
                <a:spcPts val="0"/>
              </a:spcAft>
            </a:pPr>
            <a:r>
              <a:rPr lang="en-GB" sz="1000" dirty="0" err="1" smtClean="0">
                <a:solidFill>
                  <a:srgbClr val="C00000"/>
                </a:solidFill>
                <a:latin typeface="+mj-lt"/>
                <a:ea typeface="Calibri" panose="020F0502020204030204" pitchFamily="34" charset="0"/>
                <a:cs typeface="Times New Roman" panose="02020603050405020304" pitchFamily="18" charset="0"/>
              </a:rPr>
              <a:t>Izvor</a:t>
            </a:r>
            <a:r>
              <a:rPr lang="en-GB" sz="1000" dirty="0" smtClean="0">
                <a:solidFill>
                  <a:srgbClr val="C00000"/>
                </a:solidFill>
                <a:latin typeface="+mj-lt"/>
                <a:ea typeface="Calibri" panose="020F0502020204030204" pitchFamily="34" charset="0"/>
                <a:cs typeface="Times New Roman" panose="02020603050405020304" pitchFamily="18" charset="0"/>
              </a:rPr>
              <a:t>: </a:t>
            </a:r>
            <a:r>
              <a:rPr lang="en-GB" sz="1000" dirty="0" err="1" smtClean="0">
                <a:solidFill>
                  <a:srgbClr val="004D76"/>
                </a:solidFill>
                <a:latin typeface="+mj-lt"/>
                <a:ea typeface="Calibri" panose="020F0502020204030204" pitchFamily="34" charset="0"/>
                <a:cs typeface="Times New Roman" panose="02020603050405020304" pitchFamily="18" charset="0"/>
              </a:rPr>
              <a:t>Autori</a:t>
            </a:r>
            <a:r>
              <a:rPr lang="en-GB" sz="1000" dirty="0" smtClean="0">
                <a:solidFill>
                  <a:srgbClr val="004D76"/>
                </a:solidFill>
                <a:latin typeface="+mj-lt"/>
                <a:ea typeface="Calibri" panose="020F0502020204030204" pitchFamily="34" charset="0"/>
                <a:cs typeface="Times New Roman" panose="02020603050405020304" pitchFamily="18" charset="0"/>
              </a:rPr>
              <a:t> </a:t>
            </a:r>
            <a:r>
              <a:rPr lang="en-GB" sz="1000" dirty="0" err="1" smtClean="0">
                <a:solidFill>
                  <a:srgbClr val="004D76"/>
                </a:solidFill>
                <a:latin typeface="+mj-lt"/>
                <a:ea typeface="Calibri" panose="020F0502020204030204" pitchFamily="34" charset="0"/>
                <a:cs typeface="Times New Roman" panose="02020603050405020304" pitchFamily="18" charset="0"/>
              </a:rPr>
              <a:t>prema</a:t>
            </a:r>
            <a:r>
              <a:rPr lang="en-GB" sz="1000" dirty="0" smtClean="0">
                <a:solidFill>
                  <a:srgbClr val="004D76"/>
                </a:solidFill>
                <a:latin typeface="+mj-lt"/>
                <a:ea typeface="Calibri" panose="020F0502020204030204" pitchFamily="34" charset="0"/>
                <a:cs typeface="Times New Roman" panose="02020603050405020304" pitchFamily="18" charset="0"/>
              </a:rPr>
              <a:t> </a:t>
            </a:r>
            <a:r>
              <a:rPr lang="en-GB" sz="1000" dirty="0" err="1" smtClean="0">
                <a:solidFill>
                  <a:srgbClr val="004D76"/>
                </a:solidFill>
                <a:latin typeface="+mj-lt"/>
                <a:ea typeface="Calibri" panose="020F0502020204030204" pitchFamily="34" charset="0"/>
                <a:cs typeface="Times New Roman" panose="02020603050405020304" pitchFamily="18" charset="0"/>
              </a:rPr>
              <a:t>financijskim</a:t>
            </a:r>
            <a:r>
              <a:rPr lang="en-GB" sz="1000" dirty="0" smtClean="0">
                <a:solidFill>
                  <a:srgbClr val="004D76"/>
                </a:solidFill>
                <a:latin typeface="+mj-lt"/>
                <a:ea typeface="Calibri" panose="020F0502020204030204" pitchFamily="34" charset="0"/>
                <a:cs typeface="Times New Roman" panose="02020603050405020304" pitchFamily="18" charset="0"/>
              </a:rPr>
              <a:t> </a:t>
            </a:r>
            <a:r>
              <a:rPr lang="en-GB" sz="1000" dirty="0" err="1" smtClean="0">
                <a:solidFill>
                  <a:srgbClr val="004D76"/>
                </a:solidFill>
                <a:latin typeface="+mj-lt"/>
                <a:ea typeface="Calibri" panose="020F0502020204030204" pitchFamily="34" charset="0"/>
                <a:cs typeface="Times New Roman" panose="02020603050405020304" pitchFamily="18" charset="0"/>
              </a:rPr>
              <a:t>izvještajima</a:t>
            </a:r>
            <a:r>
              <a:rPr lang="en-GB" sz="1000" dirty="0" smtClean="0">
                <a:solidFill>
                  <a:srgbClr val="004D76"/>
                </a:solidFill>
                <a:latin typeface="+mj-lt"/>
                <a:ea typeface="Calibri" panose="020F0502020204030204" pitchFamily="34" charset="0"/>
                <a:cs typeface="Times New Roman" panose="02020603050405020304" pitchFamily="18" charset="0"/>
              </a:rPr>
              <a:t> </a:t>
            </a:r>
            <a:r>
              <a:rPr lang="en-GB" sz="1000" dirty="0" err="1" smtClean="0">
                <a:solidFill>
                  <a:srgbClr val="004D76"/>
                </a:solidFill>
                <a:latin typeface="+mj-lt"/>
                <a:ea typeface="Calibri" panose="020F0502020204030204" pitchFamily="34" charset="0"/>
                <a:cs typeface="Times New Roman" panose="02020603050405020304" pitchFamily="18" charset="0"/>
              </a:rPr>
              <a:t>društava</a:t>
            </a:r>
            <a:r>
              <a:rPr lang="en-GB" sz="1000" dirty="0" smtClean="0">
                <a:solidFill>
                  <a:srgbClr val="004D76"/>
                </a:solidFill>
                <a:latin typeface="+mj-lt"/>
                <a:ea typeface="Calibri" panose="020F0502020204030204" pitchFamily="34" charset="0"/>
                <a:cs typeface="Times New Roman" panose="02020603050405020304" pitchFamily="18" charset="0"/>
              </a:rPr>
              <a:t>.</a:t>
            </a:r>
            <a:endParaRPr lang="hr-HR" sz="10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2415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fontScale="90000"/>
          </a:bodyPr>
          <a:lstStyle/>
          <a:p>
            <a:r>
              <a:rPr lang="hr-HR" sz="3600" dirty="0"/>
              <a:t>Odabrani financijski pokazatelji Hrvatskih cesta od 2011. do </a:t>
            </a:r>
            <a:r>
              <a:rPr lang="hr-HR" sz="3600" dirty="0" smtClean="0"/>
              <a:t>2017. (2)</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42" name="Rectangle 41"/>
          <p:cNvSpPr/>
          <p:nvPr/>
        </p:nvSpPr>
        <p:spPr>
          <a:xfrm>
            <a:off x="628650" y="1785337"/>
            <a:ext cx="7824159" cy="4335098"/>
          </a:xfrm>
          <a:prstGeom prst="rect">
            <a:avLst/>
          </a:prstGeom>
        </p:spPr>
        <p:txBody>
          <a:bodyPr wrap="square">
            <a:spAutoFit/>
          </a:bodyPr>
          <a:lstStyle/>
          <a:p>
            <a:pPr marL="266700" indent="-266700">
              <a:lnSpc>
                <a:spcPct val="107000"/>
              </a:lnSpc>
              <a:spcAft>
                <a:spcPts val="0"/>
              </a:spcAft>
              <a:buClr>
                <a:srgbClr val="C00000"/>
              </a:buClr>
              <a:buFont typeface="Wingdings" panose="05000000000000000000" pitchFamily="2" charset="2"/>
              <a:buChar char="q"/>
            </a:pPr>
            <a:r>
              <a:rPr lang="hr-HR" sz="1850" dirty="0" err="1" smtClean="0">
                <a:solidFill>
                  <a:srgbClr val="004D76"/>
                </a:solidFill>
                <a:latin typeface="Arial" panose="020B0604020202020204" pitchFamily="34" charset="0"/>
                <a:ea typeface="Calibri" panose="020F0502020204030204" pitchFamily="34" charset="0"/>
                <a:cs typeface="Arial" panose="020B0604020202020204" pitchFamily="34" charset="0"/>
              </a:rPr>
              <a:t>HC</a:t>
            </a:r>
            <a:r>
              <a:rPr lang="hr-HR" sz="1850" dirty="0" smtClean="0">
                <a:solidFill>
                  <a:srgbClr val="004D76"/>
                </a:solidFill>
                <a:latin typeface="Arial" panose="020B0604020202020204" pitchFamily="34" charset="0"/>
                <a:ea typeface="Calibri" panose="020F0502020204030204" pitchFamily="34" charset="0"/>
                <a:cs typeface="Arial" panose="020B0604020202020204" pitchFamily="34" charset="0"/>
              </a:rPr>
              <a:t> nije likvidno i ne može pokriti svoje kratkoročne obveze iz likvidne imovine. Smanjenje tekuće likvidnosti, ali i pokrivanje kratkoročnih obveza novcem na računima i blagajni (trenutna likvidnost) </a:t>
            </a:r>
          </a:p>
          <a:p>
            <a:pPr marL="266700" indent="-266700">
              <a:lnSpc>
                <a:spcPct val="107000"/>
              </a:lnSpc>
              <a:spcAft>
                <a:spcPts val="0"/>
              </a:spcAft>
              <a:buClr>
                <a:srgbClr val="C00000"/>
              </a:buClr>
              <a:buFont typeface="Wingdings" panose="05000000000000000000" pitchFamily="2" charset="2"/>
              <a:buChar char="q"/>
            </a:pPr>
            <a:r>
              <a:rPr lang="hr-HR" sz="1850" dirty="0" err="1" smtClean="0">
                <a:solidFill>
                  <a:srgbClr val="004D76"/>
                </a:solidFill>
                <a:latin typeface="Arial" panose="020B0604020202020204" pitchFamily="34" charset="0"/>
                <a:ea typeface="Calibri" panose="020F0502020204030204" pitchFamily="34" charset="0"/>
                <a:cs typeface="Arial" panose="020B0604020202020204" pitchFamily="34" charset="0"/>
              </a:rPr>
              <a:t>HC</a:t>
            </a:r>
            <a:r>
              <a:rPr lang="hr-HR" sz="1850" dirty="0" smtClean="0">
                <a:solidFill>
                  <a:srgbClr val="004D76"/>
                </a:solidFill>
                <a:latin typeface="Arial" panose="020B0604020202020204" pitchFamily="34" charset="0"/>
                <a:ea typeface="Calibri" panose="020F0502020204030204" pitchFamily="34" charset="0"/>
                <a:cs typeface="Arial" panose="020B0604020202020204" pitchFamily="34" charset="0"/>
              </a:rPr>
              <a:t> nije zaduženo u odnosu na imovinu jer javni kapital (ceste) su im dane na upravljanje i oni nisu stvarni vlasnici tog kapitala. Da bi pokrili svoje obveze ne mogu prodavati imovinu, već mogu samo vraćati obveze iz viška prihoda iz poslovanja ili što je uobičajenije na teret javnog kapitala</a:t>
            </a:r>
          </a:p>
          <a:p>
            <a:pPr marL="266700" indent="-266700">
              <a:lnSpc>
                <a:spcPct val="107000"/>
              </a:lnSpc>
              <a:spcAft>
                <a:spcPts val="0"/>
              </a:spcAft>
              <a:buClr>
                <a:srgbClr val="C00000"/>
              </a:buClr>
              <a:buFont typeface="Wingdings" panose="05000000000000000000" pitchFamily="2" charset="2"/>
              <a:buChar char="q"/>
            </a:pPr>
            <a:r>
              <a:rPr lang="hr-HR" sz="1850" dirty="0" smtClean="0">
                <a:solidFill>
                  <a:srgbClr val="004D76"/>
                </a:solidFill>
                <a:latin typeface="Arial" panose="020B0604020202020204" pitchFamily="34" charset="0"/>
                <a:ea typeface="Calibri" panose="020F0502020204030204" pitchFamily="34" charset="0"/>
                <a:cs typeface="Arial" panose="020B0604020202020204" pitchFamily="34" charset="0"/>
              </a:rPr>
              <a:t> </a:t>
            </a:r>
            <a:r>
              <a:rPr lang="hr-HR" sz="1850" dirty="0" err="1" smtClean="0">
                <a:solidFill>
                  <a:srgbClr val="004D76"/>
                </a:solidFill>
                <a:latin typeface="Arial" panose="020B0604020202020204" pitchFamily="34" charset="0"/>
                <a:ea typeface="Calibri" panose="020F0502020204030204" pitchFamily="34" charset="0"/>
                <a:cs typeface="Arial" panose="020B0604020202020204" pitchFamily="34" charset="0"/>
              </a:rPr>
              <a:t>HC</a:t>
            </a:r>
            <a:r>
              <a:rPr lang="hr-HR" sz="1850" dirty="0" smtClean="0">
                <a:solidFill>
                  <a:srgbClr val="004D76"/>
                </a:solidFill>
                <a:latin typeface="Arial" panose="020B0604020202020204" pitchFamily="34" charset="0"/>
                <a:ea typeface="Calibri" panose="020F0502020204030204" pitchFamily="34" charset="0"/>
                <a:cs typeface="Arial" panose="020B0604020202020204" pitchFamily="34" charset="0"/>
              </a:rPr>
              <a:t> naplaćuje potraživanja od kupaca u zadovoljavajućem roku. Dani plaćanja obveza prema dobavljačima imaju opadajući trend, no iznimno su visoke brojke zbog obveza dobavljačima za investicije i za neplaćenu robu i usluge</a:t>
            </a:r>
          </a:p>
          <a:p>
            <a:pPr marL="266700" indent="-266700">
              <a:lnSpc>
                <a:spcPct val="107000"/>
              </a:lnSpc>
              <a:spcAft>
                <a:spcPts val="0"/>
              </a:spcAft>
              <a:buClr>
                <a:srgbClr val="C00000"/>
              </a:buClr>
              <a:buFont typeface="Wingdings" panose="05000000000000000000" pitchFamily="2" charset="2"/>
              <a:buChar char="q"/>
            </a:pPr>
            <a:r>
              <a:rPr lang="hr-HR" sz="1850" dirty="0" err="1" smtClean="0">
                <a:solidFill>
                  <a:srgbClr val="004D76"/>
                </a:solidFill>
                <a:latin typeface="Arial" panose="020B0604020202020204" pitchFamily="34" charset="0"/>
                <a:ea typeface="Calibri" panose="020F0502020204030204" pitchFamily="34" charset="0"/>
                <a:cs typeface="Arial" panose="020B0604020202020204" pitchFamily="34" charset="0"/>
              </a:rPr>
              <a:t>HC</a:t>
            </a:r>
            <a:r>
              <a:rPr lang="hr-HR" sz="1850" dirty="0" smtClean="0">
                <a:solidFill>
                  <a:srgbClr val="004D76"/>
                </a:solidFill>
                <a:latin typeface="Arial" panose="020B0604020202020204" pitchFamily="34" charset="0"/>
                <a:ea typeface="Calibri" panose="020F0502020204030204" pitchFamily="34" charset="0"/>
                <a:cs typeface="Arial" panose="020B0604020202020204" pitchFamily="34" charset="0"/>
              </a:rPr>
              <a:t> vodi brojne sudske sporove u kojima su tuženik, na temelju kojih su 2017. imali 167,3 </a:t>
            </a:r>
            <a:r>
              <a:rPr lang="hr-HR" sz="1850" dirty="0" err="1" smtClean="0">
                <a:solidFill>
                  <a:srgbClr val="004D76"/>
                </a:solidFill>
                <a:latin typeface="Arial" panose="020B0604020202020204" pitchFamily="34" charset="0"/>
                <a:ea typeface="Calibri" panose="020F0502020204030204" pitchFamily="34" charset="0"/>
                <a:cs typeface="Arial" panose="020B0604020202020204" pitchFamily="34" charset="0"/>
              </a:rPr>
              <a:t>mil</a:t>
            </a:r>
            <a:r>
              <a:rPr lang="hr-HR" sz="1850" dirty="0" smtClean="0">
                <a:solidFill>
                  <a:srgbClr val="004D76"/>
                </a:solidFill>
                <a:latin typeface="Arial" panose="020B0604020202020204" pitchFamily="34" charset="0"/>
                <a:ea typeface="Calibri" panose="020F0502020204030204" pitchFamily="34" charset="0"/>
                <a:cs typeface="Arial" panose="020B0604020202020204" pitchFamily="34" charset="0"/>
              </a:rPr>
              <a:t>. kn potencijalnih obveza</a:t>
            </a:r>
            <a:endParaRPr lang="hr-HR" sz="185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2588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87983"/>
            <a:ext cx="7886700" cy="913279"/>
          </a:xfrm>
        </p:spPr>
        <p:txBody>
          <a:bodyPr anchor="t" anchorCtr="0">
            <a:normAutofit fontScale="90000"/>
          </a:bodyPr>
          <a:lstStyle/>
          <a:p>
            <a:r>
              <a:rPr lang="hr-HR" sz="3600" dirty="0"/>
              <a:t>Odabrani financijski pokazatelji </a:t>
            </a:r>
            <a:r>
              <a:rPr lang="hr-HR" sz="3600" dirty="0" err="1" smtClean="0"/>
              <a:t>ŽUC-eva</a:t>
            </a:r>
            <a:r>
              <a:rPr lang="hr-HR" sz="3600" dirty="0" smtClean="0"/>
              <a:t> </a:t>
            </a:r>
            <a:r>
              <a:rPr lang="hr-HR" sz="3600" dirty="0"/>
              <a:t>od 2011. do </a:t>
            </a:r>
            <a:r>
              <a:rPr lang="hr-HR" sz="3600" dirty="0" smtClean="0"/>
              <a:t>2017. (1)</a:t>
            </a:r>
            <a:endParaRPr lang="hr-HR" sz="3600" dirty="0"/>
          </a:p>
        </p:txBody>
      </p:sp>
      <p:sp>
        <p:nvSpPr>
          <p:cNvPr id="4" name="Rectangle 1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grpSp>
        <p:nvGrpSpPr>
          <p:cNvPr id="6" name="Group 5"/>
          <p:cNvGrpSpPr>
            <a:grpSpLocks/>
          </p:cNvGrpSpPr>
          <p:nvPr/>
        </p:nvGrpSpPr>
        <p:grpSpPr bwMode="auto">
          <a:xfrm>
            <a:off x="872490" y="10031095"/>
            <a:ext cx="201930" cy="244475"/>
            <a:chOff x="10464" y="15569"/>
            <a:chExt cx="318" cy="385"/>
          </a:xfrm>
        </p:grpSpPr>
        <p:grpSp>
          <p:nvGrpSpPr>
            <p:cNvPr id="7" name="Group 6"/>
            <p:cNvGrpSpPr>
              <a:grpSpLocks/>
            </p:cNvGrpSpPr>
            <p:nvPr/>
          </p:nvGrpSpPr>
          <p:grpSpPr bwMode="auto">
            <a:xfrm>
              <a:off x="10504" y="15727"/>
              <a:ext cx="2" cy="197"/>
              <a:chOff x="10504" y="15727"/>
              <a:chExt cx="2" cy="197"/>
            </a:xfrm>
          </p:grpSpPr>
          <p:sp>
            <p:nvSpPr>
              <p:cNvPr id="22" name="Freeform 21"/>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 name="Group 7"/>
            <p:cNvGrpSpPr>
              <a:grpSpLocks/>
            </p:cNvGrpSpPr>
            <p:nvPr/>
          </p:nvGrpSpPr>
          <p:grpSpPr bwMode="auto">
            <a:xfrm>
              <a:off x="10583" y="15667"/>
              <a:ext cx="2" cy="256"/>
              <a:chOff x="10583" y="15667"/>
              <a:chExt cx="2" cy="256"/>
            </a:xfrm>
          </p:grpSpPr>
          <p:sp>
            <p:nvSpPr>
              <p:cNvPr id="21" name="Freeform 20"/>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9" name="Group 8"/>
            <p:cNvGrpSpPr>
              <a:grpSpLocks/>
            </p:cNvGrpSpPr>
            <p:nvPr/>
          </p:nvGrpSpPr>
          <p:grpSpPr bwMode="auto">
            <a:xfrm>
              <a:off x="10474" y="15638"/>
              <a:ext cx="61" cy="60"/>
              <a:chOff x="10474" y="15638"/>
              <a:chExt cx="61" cy="60"/>
            </a:xfrm>
          </p:grpSpPr>
          <p:sp>
            <p:nvSpPr>
              <p:cNvPr id="20" name="Freeform 19"/>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0" name="Group 9"/>
            <p:cNvGrpSpPr>
              <a:grpSpLocks/>
            </p:cNvGrpSpPr>
            <p:nvPr/>
          </p:nvGrpSpPr>
          <p:grpSpPr bwMode="auto">
            <a:xfrm>
              <a:off x="10553" y="15579"/>
              <a:ext cx="61" cy="60"/>
              <a:chOff x="10553" y="15579"/>
              <a:chExt cx="61" cy="60"/>
            </a:xfrm>
          </p:grpSpPr>
          <p:sp>
            <p:nvSpPr>
              <p:cNvPr id="19" name="Freeform 18"/>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1" name="Group 10"/>
            <p:cNvGrpSpPr>
              <a:grpSpLocks/>
            </p:cNvGrpSpPr>
            <p:nvPr/>
          </p:nvGrpSpPr>
          <p:grpSpPr bwMode="auto">
            <a:xfrm>
              <a:off x="10662" y="15707"/>
              <a:ext cx="2" cy="217"/>
              <a:chOff x="10662" y="15707"/>
              <a:chExt cx="2" cy="217"/>
            </a:xfrm>
          </p:grpSpPr>
          <p:sp>
            <p:nvSpPr>
              <p:cNvPr id="18" name="Freeform 17"/>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2" name="Group 11"/>
            <p:cNvGrpSpPr>
              <a:grpSpLocks/>
            </p:cNvGrpSpPr>
            <p:nvPr/>
          </p:nvGrpSpPr>
          <p:grpSpPr bwMode="auto">
            <a:xfrm>
              <a:off x="10741" y="15687"/>
              <a:ext cx="2" cy="237"/>
              <a:chOff x="10741" y="15687"/>
              <a:chExt cx="2" cy="237"/>
            </a:xfrm>
          </p:grpSpPr>
          <p:sp>
            <p:nvSpPr>
              <p:cNvPr id="17" name="Freeform 16"/>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13" name="Group 12"/>
            <p:cNvGrpSpPr>
              <a:grpSpLocks/>
            </p:cNvGrpSpPr>
            <p:nvPr/>
          </p:nvGrpSpPr>
          <p:grpSpPr bwMode="auto">
            <a:xfrm>
              <a:off x="10632" y="15618"/>
              <a:ext cx="61" cy="60"/>
              <a:chOff x="10632" y="15618"/>
              <a:chExt cx="61" cy="60"/>
            </a:xfrm>
          </p:grpSpPr>
          <p:sp>
            <p:nvSpPr>
              <p:cNvPr id="16" name="Freeform 15"/>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14" name="Group 13"/>
            <p:cNvGrpSpPr>
              <a:grpSpLocks/>
            </p:cNvGrpSpPr>
            <p:nvPr/>
          </p:nvGrpSpPr>
          <p:grpSpPr bwMode="auto">
            <a:xfrm>
              <a:off x="10711" y="15599"/>
              <a:ext cx="61" cy="60"/>
              <a:chOff x="10711" y="15599"/>
              <a:chExt cx="61" cy="60"/>
            </a:xfrm>
          </p:grpSpPr>
          <p:sp>
            <p:nvSpPr>
              <p:cNvPr id="15" name="Freeform 14"/>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grpSp>
        <p:nvGrpSpPr>
          <p:cNvPr id="79" name="Group 78"/>
          <p:cNvGrpSpPr>
            <a:grpSpLocks/>
          </p:cNvGrpSpPr>
          <p:nvPr/>
        </p:nvGrpSpPr>
        <p:grpSpPr bwMode="auto">
          <a:xfrm>
            <a:off x="628650" y="6508118"/>
            <a:ext cx="189230" cy="219075"/>
            <a:chOff x="10474" y="15579"/>
            <a:chExt cx="298" cy="345"/>
          </a:xfrm>
        </p:grpSpPr>
        <p:grpSp>
          <p:nvGrpSpPr>
            <p:cNvPr id="80" name="Group 79"/>
            <p:cNvGrpSpPr>
              <a:grpSpLocks/>
            </p:cNvGrpSpPr>
            <p:nvPr/>
          </p:nvGrpSpPr>
          <p:grpSpPr bwMode="auto">
            <a:xfrm>
              <a:off x="10504" y="15727"/>
              <a:ext cx="2" cy="197"/>
              <a:chOff x="10504" y="15727"/>
              <a:chExt cx="2" cy="197"/>
            </a:xfrm>
          </p:grpSpPr>
          <p:sp>
            <p:nvSpPr>
              <p:cNvPr id="95" name="Freeform 94"/>
              <p:cNvSpPr>
                <a:spLocks/>
              </p:cNvSpPr>
              <p:nvPr/>
            </p:nvSpPr>
            <p:spPr bwMode="auto">
              <a:xfrm>
                <a:off x="10504" y="15727"/>
                <a:ext cx="2" cy="197"/>
              </a:xfrm>
              <a:custGeom>
                <a:avLst/>
                <a:gdLst>
                  <a:gd name="T0" fmla="+- 0 15727 15727"/>
                  <a:gd name="T1" fmla="*/ 15727 h 197"/>
                  <a:gd name="T2" fmla="+- 0 15924 15727"/>
                  <a:gd name="T3" fmla="*/ 15924 h 197"/>
                </a:gdLst>
                <a:ahLst/>
                <a:cxnLst>
                  <a:cxn ang="0">
                    <a:pos x="0" y="T1"/>
                  </a:cxn>
                  <a:cxn ang="0">
                    <a:pos x="0" y="T3"/>
                  </a:cxn>
                </a:cxnLst>
                <a:rect l="0" t="0" r="r" b="b"/>
                <a:pathLst>
                  <a:path h="197">
                    <a:moveTo>
                      <a:pt x="0" y="0"/>
                    </a:moveTo>
                    <a:lnTo>
                      <a:pt x="0" y="197"/>
                    </a:lnTo>
                  </a:path>
                </a:pathLst>
              </a:custGeom>
              <a:noFill/>
              <a:ln w="38811">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1" name="Group 80"/>
            <p:cNvGrpSpPr>
              <a:grpSpLocks/>
            </p:cNvGrpSpPr>
            <p:nvPr/>
          </p:nvGrpSpPr>
          <p:grpSpPr bwMode="auto">
            <a:xfrm>
              <a:off x="10583" y="15667"/>
              <a:ext cx="2" cy="256"/>
              <a:chOff x="10583" y="15667"/>
              <a:chExt cx="2" cy="256"/>
            </a:xfrm>
          </p:grpSpPr>
          <p:sp>
            <p:nvSpPr>
              <p:cNvPr id="94" name="Freeform 93"/>
              <p:cNvSpPr>
                <a:spLocks/>
              </p:cNvSpPr>
              <p:nvPr/>
            </p:nvSpPr>
            <p:spPr bwMode="auto">
              <a:xfrm>
                <a:off x="10583" y="15667"/>
                <a:ext cx="2" cy="256"/>
              </a:xfrm>
              <a:custGeom>
                <a:avLst/>
                <a:gdLst>
                  <a:gd name="T0" fmla="+- 0 15667 15667"/>
                  <a:gd name="T1" fmla="*/ 15667 h 256"/>
                  <a:gd name="T2" fmla="+- 0 15924 15667"/>
                  <a:gd name="T3" fmla="*/ 15924 h 256"/>
                </a:gdLst>
                <a:ahLst/>
                <a:cxnLst>
                  <a:cxn ang="0">
                    <a:pos x="0" y="T1"/>
                  </a:cxn>
                  <a:cxn ang="0">
                    <a:pos x="0" y="T3"/>
                  </a:cxn>
                </a:cxnLst>
                <a:rect l="0" t="0" r="r" b="b"/>
                <a:pathLst>
                  <a:path h="256">
                    <a:moveTo>
                      <a:pt x="0" y="0"/>
                    </a:moveTo>
                    <a:lnTo>
                      <a:pt x="0" y="257"/>
                    </a:lnTo>
                  </a:path>
                </a:pathLst>
              </a:custGeom>
              <a:noFill/>
              <a:ln w="38875">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2" name="Group 81"/>
            <p:cNvGrpSpPr>
              <a:grpSpLocks/>
            </p:cNvGrpSpPr>
            <p:nvPr/>
          </p:nvGrpSpPr>
          <p:grpSpPr bwMode="auto">
            <a:xfrm>
              <a:off x="10474" y="15638"/>
              <a:ext cx="61" cy="60"/>
              <a:chOff x="10474" y="15638"/>
              <a:chExt cx="61" cy="60"/>
            </a:xfrm>
          </p:grpSpPr>
          <p:sp>
            <p:nvSpPr>
              <p:cNvPr id="93" name="Freeform 92"/>
              <p:cNvSpPr>
                <a:spLocks/>
              </p:cNvSpPr>
              <p:nvPr/>
            </p:nvSpPr>
            <p:spPr bwMode="auto">
              <a:xfrm>
                <a:off x="10474" y="15638"/>
                <a:ext cx="61" cy="60"/>
              </a:xfrm>
              <a:custGeom>
                <a:avLst/>
                <a:gdLst>
                  <a:gd name="T0" fmla="+- 0 10494 10474"/>
                  <a:gd name="T1" fmla="*/ T0 w 61"/>
                  <a:gd name="T2" fmla="+- 0 15638 15638"/>
                  <a:gd name="T3" fmla="*/ 15638 h 60"/>
                  <a:gd name="T4" fmla="+- 0 10479 10474"/>
                  <a:gd name="T5" fmla="*/ T4 w 61"/>
                  <a:gd name="T6" fmla="+- 0 15651 15638"/>
                  <a:gd name="T7" fmla="*/ 15651 h 60"/>
                  <a:gd name="T8" fmla="+- 0 10474 10474"/>
                  <a:gd name="T9" fmla="*/ T8 w 61"/>
                  <a:gd name="T10" fmla="+- 0 15675 15638"/>
                  <a:gd name="T11" fmla="*/ 15675 h 60"/>
                  <a:gd name="T12" fmla="+- 0 10486 10474"/>
                  <a:gd name="T13" fmla="*/ T12 w 61"/>
                  <a:gd name="T14" fmla="+- 0 15692 15638"/>
                  <a:gd name="T15" fmla="*/ 15692 h 60"/>
                  <a:gd name="T16" fmla="+- 0 10508 10474"/>
                  <a:gd name="T17" fmla="*/ T16 w 61"/>
                  <a:gd name="T18" fmla="+- 0 15698 15638"/>
                  <a:gd name="T19" fmla="*/ 15698 h 60"/>
                  <a:gd name="T20" fmla="+- 0 10527 10474"/>
                  <a:gd name="T21" fmla="*/ T20 w 61"/>
                  <a:gd name="T22" fmla="+- 0 15688 15638"/>
                  <a:gd name="T23" fmla="*/ 15688 h 60"/>
                  <a:gd name="T24" fmla="+- 0 10535 10474"/>
                  <a:gd name="T25" fmla="*/ T24 w 61"/>
                  <a:gd name="T26" fmla="+- 0 15667 15638"/>
                  <a:gd name="T27" fmla="*/ 15667 h 60"/>
                  <a:gd name="T28" fmla="+- 0 10533 10474"/>
                  <a:gd name="T29" fmla="*/ T28 w 61"/>
                  <a:gd name="T30" fmla="+- 0 15656 15638"/>
                  <a:gd name="T31" fmla="*/ 15656 h 60"/>
                  <a:gd name="T32" fmla="+- 0 10519 10474"/>
                  <a:gd name="T33" fmla="*/ T32 w 61"/>
                  <a:gd name="T34" fmla="+- 0 15642 15638"/>
                  <a:gd name="T35" fmla="*/ 15642 h 60"/>
                  <a:gd name="T36" fmla="+- 0 10494 10474"/>
                  <a:gd name="T37" fmla="*/ T36 w 61"/>
                  <a:gd name="T38" fmla="+- 0 15638 15638"/>
                  <a:gd name="T39" fmla="*/ 1563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3" name="Group 82"/>
            <p:cNvGrpSpPr>
              <a:grpSpLocks/>
            </p:cNvGrpSpPr>
            <p:nvPr/>
          </p:nvGrpSpPr>
          <p:grpSpPr bwMode="auto">
            <a:xfrm>
              <a:off x="10553" y="15579"/>
              <a:ext cx="61" cy="60"/>
              <a:chOff x="10553" y="15579"/>
              <a:chExt cx="61" cy="60"/>
            </a:xfrm>
          </p:grpSpPr>
          <p:sp>
            <p:nvSpPr>
              <p:cNvPr id="92" name="Freeform 91"/>
              <p:cNvSpPr>
                <a:spLocks/>
              </p:cNvSpPr>
              <p:nvPr/>
            </p:nvSpPr>
            <p:spPr bwMode="auto">
              <a:xfrm>
                <a:off x="10553" y="15579"/>
                <a:ext cx="61" cy="60"/>
              </a:xfrm>
              <a:custGeom>
                <a:avLst/>
                <a:gdLst>
                  <a:gd name="T0" fmla="+- 0 10573 10553"/>
                  <a:gd name="T1" fmla="*/ T0 w 61"/>
                  <a:gd name="T2" fmla="+- 0 15579 15579"/>
                  <a:gd name="T3" fmla="*/ 15579 h 60"/>
                  <a:gd name="T4" fmla="+- 0 10558 10553"/>
                  <a:gd name="T5" fmla="*/ T4 w 61"/>
                  <a:gd name="T6" fmla="+- 0 15592 15579"/>
                  <a:gd name="T7" fmla="*/ 15592 h 60"/>
                  <a:gd name="T8" fmla="+- 0 10553 10553"/>
                  <a:gd name="T9" fmla="*/ T8 w 61"/>
                  <a:gd name="T10" fmla="+- 0 15616 15579"/>
                  <a:gd name="T11" fmla="*/ 15616 h 60"/>
                  <a:gd name="T12" fmla="+- 0 10565 10553"/>
                  <a:gd name="T13" fmla="*/ T12 w 61"/>
                  <a:gd name="T14" fmla="+- 0 15633 15579"/>
                  <a:gd name="T15" fmla="*/ 15633 h 60"/>
                  <a:gd name="T16" fmla="+- 0 10587 10553"/>
                  <a:gd name="T17" fmla="*/ T16 w 61"/>
                  <a:gd name="T18" fmla="+- 0 15639 15579"/>
                  <a:gd name="T19" fmla="*/ 15639 h 60"/>
                  <a:gd name="T20" fmla="+- 0 10606 10553"/>
                  <a:gd name="T21" fmla="*/ T20 w 61"/>
                  <a:gd name="T22" fmla="+- 0 15629 15579"/>
                  <a:gd name="T23" fmla="*/ 15629 h 60"/>
                  <a:gd name="T24" fmla="+- 0 10614 10553"/>
                  <a:gd name="T25" fmla="*/ T24 w 61"/>
                  <a:gd name="T26" fmla="+- 0 15608 15579"/>
                  <a:gd name="T27" fmla="*/ 15608 h 60"/>
                  <a:gd name="T28" fmla="+- 0 10612 10553"/>
                  <a:gd name="T29" fmla="*/ T28 w 61"/>
                  <a:gd name="T30" fmla="+- 0 15597 15579"/>
                  <a:gd name="T31" fmla="*/ 15597 h 60"/>
                  <a:gd name="T32" fmla="+- 0 10598 10553"/>
                  <a:gd name="T33" fmla="*/ T32 w 61"/>
                  <a:gd name="T34" fmla="+- 0 15583 15579"/>
                  <a:gd name="T35" fmla="*/ 15583 h 60"/>
                  <a:gd name="T36" fmla="+- 0 10573 10553"/>
                  <a:gd name="T37" fmla="*/ T36 w 61"/>
                  <a:gd name="T38" fmla="+- 0 15579 15579"/>
                  <a:gd name="T39" fmla="*/ 1557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2" y="54"/>
                    </a:lnTo>
                    <a:lnTo>
                      <a:pt x="34" y="60"/>
                    </a:lnTo>
                    <a:lnTo>
                      <a:pt x="53" y="50"/>
                    </a:lnTo>
                    <a:lnTo>
                      <a:pt x="61" y="29"/>
                    </a:lnTo>
                    <a:lnTo>
                      <a:pt x="59"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4" name="Group 83"/>
            <p:cNvGrpSpPr>
              <a:grpSpLocks/>
            </p:cNvGrpSpPr>
            <p:nvPr/>
          </p:nvGrpSpPr>
          <p:grpSpPr bwMode="auto">
            <a:xfrm>
              <a:off x="10662" y="15707"/>
              <a:ext cx="2" cy="217"/>
              <a:chOff x="10662" y="15707"/>
              <a:chExt cx="2" cy="217"/>
            </a:xfrm>
          </p:grpSpPr>
          <p:sp>
            <p:nvSpPr>
              <p:cNvPr id="91" name="Freeform 90"/>
              <p:cNvSpPr>
                <a:spLocks/>
              </p:cNvSpPr>
              <p:nvPr/>
            </p:nvSpPr>
            <p:spPr bwMode="auto">
              <a:xfrm>
                <a:off x="10662" y="15707"/>
                <a:ext cx="2" cy="217"/>
              </a:xfrm>
              <a:custGeom>
                <a:avLst/>
                <a:gdLst>
                  <a:gd name="T0" fmla="+- 0 15707 15707"/>
                  <a:gd name="T1" fmla="*/ 15707 h 217"/>
                  <a:gd name="T2" fmla="+- 0 15924 15707"/>
                  <a:gd name="T3" fmla="*/ 15924 h 217"/>
                </a:gdLst>
                <a:ahLst/>
                <a:cxnLst>
                  <a:cxn ang="0">
                    <a:pos x="0" y="T1"/>
                  </a:cxn>
                  <a:cxn ang="0">
                    <a:pos x="0" y="T3"/>
                  </a:cxn>
                </a:cxnLst>
                <a:rect l="0" t="0" r="r" b="b"/>
                <a:pathLst>
                  <a:path h="217">
                    <a:moveTo>
                      <a:pt x="0" y="0"/>
                    </a:moveTo>
                    <a:lnTo>
                      <a:pt x="0" y="217"/>
                    </a:lnTo>
                  </a:path>
                </a:pathLst>
              </a:custGeom>
              <a:noFill/>
              <a:ln w="38824">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5" name="Group 84"/>
            <p:cNvGrpSpPr>
              <a:grpSpLocks/>
            </p:cNvGrpSpPr>
            <p:nvPr/>
          </p:nvGrpSpPr>
          <p:grpSpPr bwMode="auto">
            <a:xfrm>
              <a:off x="10741" y="15687"/>
              <a:ext cx="2" cy="237"/>
              <a:chOff x="10741" y="15687"/>
              <a:chExt cx="2" cy="237"/>
            </a:xfrm>
          </p:grpSpPr>
          <p:sp>
            <p:nvSpPr>
              <p:cNvPr id="90" name="Freeform 89"/>
              <p:cNvSpPr>
                <a:spLocks/>
              </p:cNvSpPr>
              <p:nvPr/>
            </p:nvSpPr>
            <p:spPr bwMode="auto">
              <a:xfrm>
                <a:off x="10741" y="15687"/>
                <a:ext cx="2" cy="237"/>
              </a:xfrm>
              <a:custGeom>
                <a:avLst/>
                <a:gdLst>
                  <a:gd name="T0" fmla="+- 0 15687 15687"/>
                  <a:gd name="T1" fmla="*/ 15687 h 237"/>
                  <a:gd name="T2" fmla="+- 0 15924 15687"/>
                  <a:gd name="T3" fmla="*/ 15924 h 237"/>
                </a:gdLst>
                <a:ahLst/>
                <a:cxnLst>
                  <a:cxn ang="0">
                    <a:pos x="0" y="T1"/>
                  </a:cxn>
                  <a:cxn ang="0">
                    <a:pos x="0" y="T3"/>
                  </a:cxn>
                </a:cxnLst>
                <a:rect l="0" t="0" r="r" b="b"/>
                <a:pathLst>
                  <a:path h="237">
                    <a:moveTo>
                      <a:pt x="0" y="0"/>
                    </a:moveTo>
                    <a:lnTo>
                      <a:pt x="0" y="237"/>
                    </a:lnTo>
                  </a:path>
                </a:pathLst>
              </a:custGeom>
              <a:noFill/>
              <a:ln w="38837">
                <a:solidFill>
                  <a:srgbClr val="BE3527"/>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hr-HR"/>
              </a:p>
            </p:txBody>
          </p:sp>
        </p:grpSp>
        <p:grpSp>
          <p:nvGrpSpPr>
            <p:cNvPr id="86" name="Group 85"/>
            <p:cNvGrpSpPr>
              <a:grpSpLocks/>
            </p:cNvGrpSpPr>
            <p:nvPr/>
          </p:nvGrpSpPr>
          <p:grpSpPr bwMode="auto">
            <a:xfrm>
              <a:off x="10632" y="15618"/>
              <a:ext cx="61" cy="60"/>
              <a:chOff x="10632" y="15618"/>
              <a:chExt cx="61" cy="60"/>
            </a:xfrm>
          </p:grpSpPr>
          <p:sp>
            <p:nvSpPr>
              <p:cNvPr id="89" name="Freeform 88"/>
              <p:cNvSpPr>
                <a:spLocks/>
              </p:cNvSpPr>
              <p:nvPr/>
            </p:nvSpPr>
            <p:spPr bwMode="auto">
              <a:xfrm>
                <a:off x="10632" y="15618"/>
                <a:ext cx="61" cy="60"/>
              </a:xfrm>
              <a:custGeom>
                <a:avLst/>
                <a:gdLst>
                  <a:gd name="T0" fmla="+- 0 10652 10632"/>
                  <a:gd name="T1" fmla="*/ T0 w 61"/>
                  <a:gd name="T2" fmla="+- 0 15618 15618"/>
                  <a:gd name="T3" fmla="*/ 15618 h 60"/>
                  <a:gd name="T4" fmla="+- 0 10637 10632"/>
                  <a:gd name="T5" fmla="*/ T4 w 61"/>
                  <a:gd name="T6" fmla="+- 0 15631 15618"/>
                  <a:gd name="T7" fmla="*/ 15631 h 60"/>
                  <a:gd name="T8" fmla="+- 0 10632 10632"/>
                  <a:gd name="T9" fmla="*/ T8 w 61"/>
                  <a:gd name="T10" fmla="+- 0 15655 15618"/>
                  <a:gd name="T11" fmla="*/ 15655 h 60"/>
                  <a:gd name="T12" fmla="+- 0 10643 10632"/>
                  <a:gd name="T13" fmla="*/ T12 w 61"/>
                  <a:gd name="T14" fmla="+- 0 15672 15618"/>
                  <a:gd name="T15" fmla="*/ 15672 h 60"/>
                  <a:gd name="T16" fmla="+- 0 10666 10632"/>
                  <a:gd name="T17" fmla="*/ T16 w 61"/>
                  <a:gd name="T18" fmla="+- 0 15678 15618"/>
                  <a:gd name="T19" fmla="*/ 15678 h 60"/>
                  <a:gd name="T20" fmla="+- 0 10685 10632"/>
                  <a:gd name="T21" fmla="*/ T20 w 61"/>
                  <a:gd name="T22" fmla="+- 0 15668 15618"/>
                  <a:gd name="T23" fmla="*/ 15668 h 60"/>
                  <a:gd name="T24" fmla="+- 0 10693 10632"/>
                  <a:gd name="T25" fmla="*/ T24 w 61"/>
                  <a:gd name="T26" fmla="+- 0 15648 15618"/>
                  <a:gd name="T27" fmla="*/ 15648 h 60"/>
                  <a:gd name="T28" fmla="+- 0 10690 10632"/>
                  <a:gd name="T29" fmla="*/ T28 w 61"/>
                  <a:gd name="T30" fmla="+- 0 15636 15618"/>
                  <a:gd name="T31" fmla="*/ 15636 h 60"/>
                  <a:gd name="T32" fmla="+- 0 10677 10632"/>
                  <a:gd name="T33" fmla="*/ T32 w 61"/>
                  <a:gd name="T34" fmla="+- 0 15623 15618"/>
                  <a:gd name="T35" fmla="*/ 15623 h 60"/>
                  <a:gd name="T36" fmla="+- 0 10652 10632"/>
                  <a:gd name="T37" fmla="*/ T36 w 61"/>
                  <a:gd name="T38" fmla="+- 0 15618 15618"/>
                  <a:gd name="T39" fmla="*/ 15618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4"/>
                    </a:lnTo>
                    <a:lnTo>
                      <a:pt x="34" y="60"/>
                    </a:lnTo>
                    <a:lnTo>
                      <a:pt x="53" y="50"/>
                    </a:lnTo>
                    <a:lnTo>
                      <a:pt x="61" y="30"/>
                    </a:lnTo>
                    <a:lnTo>
                      <a:pt x="58" y="18"/>
                    </a:lnTo>
                    <a:lnTo>
                      <a:pt x="45" y="5"/>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nvGrpSpPr>
            <p:cNvPr id="87" name="Group 86"/>
            <p:cNvGrpSpPr>
              <a:grpSpLocks/>
            </p:cNvGrpSpPr>
            <p:nvPr/>
          </p:nvGrpSpPr>
          <p:grpSpPr bwMode="auto">
            <a:xfrm>
              <a:off x="10711" y="15599"/>
              <a:ext cx="61" cy="60"/>
              <a:chOff x="10711" y="15599"/>
              <a:chExt cx="61" cy="60"/>
            </a:xfrm>
          </p:grpSpPr>
          <p:sp>
            <p:nvSpPr>
              <p:cNvPr id="88" name="Freeform 87"/>
              <p:cNvSpPr>
                <a:spLocks/>
              </p:cNvSpPr>
              <p:nvPr/>
            </p:nvSpPr>
            <p:spPr bwMode="auto">
              <a:xfrm>
                <a:off x="10711" y="15599"/>
                <a:ext cx="61" cy="60"/>
              </a:xfrm>
              <a:custGeom>
                <a:avLst/>
                <a:gdLst>
                  <a:gd name="T0" fmla="+- 0 10731 10711"/>
                  <a:gd name="T1" fmla="*/ T0 w 61"/>
                  <a:gd name="T2" fmla="+- 0 15599 15599"/>
                  <a:gd name="T3" fmla="*/ 15599 h 60"/>
                  <a:gd name="T4" fmla="+- 0 10716 10711"/>
                  <a:gd name="T5" fmla="*/ T4 w 61"/>
                  <a:gd name="T6" fmla="+- 0 15612 15599"/>
                  <a:gd name="T7" fmla="*/ 15612 h 60"/>
                  <a:gd name="T8" fmla="+- 0 10711 10711"/>
                  <a:gd name="T9" fmla="*/ T8 w 61"/>
                  <a:gd name="T10" fmla="+- 0 15636 15599"/>
                  <a:gd name="T11" fmla="*/ 15636 h 60"/>
                  <a:gd name="T12" fmla="+- 0 10722 10711"/>
                  <a:gd name="T13" fmla="*/ T12 w 61"/>
                  <a:gd name="T14" fmla="+- 0 15652 15599"/>
                  <a:gd name="T15" fmla="*/ 15652 h 60"/>
                  <a:gd name="T16" fmla="+- 0 10745 10711"/>
                  <a:gd name="T17" fmla="*/ T16 w 61"/>
                  <a:gd name="T18" fmla="+- 0 15659 15599"/>
                  <a:gd name="T19" fmla="*/ 15659 h 60"/>
                  <a:gd name="T20" fmla="+- 0 10764 10711"/>
                  <a:gd name="T21" fmla="*/ T20 w 61"/>
                  <a:gd name="T22" fmla="+- 0 15649 15599"/>
                  <a:gd name="T23" fmla="*/ 15649 h 60"/>
                  <a:gd name="T24" fmla="+- 0 10772 10711"/>
                  <a:gd name="T25" fmla="*/ T24 w 61"/>
                  <a:gd name="T26" fmla="+- 0 15628 15599"/>
                  <a:gd name="T27" fmla="*/ 15628 h 60"/>
                  <a:gd name="T28" fmla="+- 0 10769 10711"/>
                  <a:gd name="T29" fmla="*/ T28 w 61"/>
                  <a:gd name="T30" fmla="+- 0 15617 15599"/>
                  <a:gd name="T31" fmla="*/ 15617 h 60"/>
                  <a:gd name="T32" fmla="+- 0 10756 10711"/>
                  <a:gd name="T33" fmla="*/ T32 w 61"/>
                  <a:gd name="T34" fmla="+- 0 15603 15599"/>
                  <a:gd name="T35" fmla="*/ 15603 h 60"/>
                  <a:gd name="T36" fmla="+- 0 10731 10711"/>
                  <a:gd name="T37" fmla="*/ T36 w 61"/>
                  <a:gd name="T38" fmla="+- 0 15599 15599"/>
                  <a:gd name="T39" fmla="*/ 15599 h 6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1" h="60">
                    <a:moveTo>
                      <a:pt x="20" y="0"/>
                    </a:moveTo>
                    <a:lnTo>
                      <a:pt x="5" y="13"/>
                    </a:lnTo>
                    <a:lnTo>
                      <a:pt x="0" y="37"/>
                    </a:lnTo>
                    <a:lnTo>
                      <a:pt x="11" y="53"/>
                    </a:lnTo>
                    <a:lnTo>
                      <a:pt x="34" y="60"/>
                    </a:lnTo>
                    <a:lnTo>
                      <a:pt x="53" y="50"/>
                    </a:lnTo>
                    <a:lnTo>
                      <a:pt x="61" y="29"/>
                    </a:lnTo>
                    <a:lnTo>
                      <a:pt x="58" y="18"/>
                    </a:lnTo>
                    <a:lnTo>
                      <a:pt x="45" y="4"/>
                    </a:lnTo>
                    <a:lnTo>
                      <a:pt x="20" y="0"/>
                    </a:lnTo>
                  </a:path>
                </a:pathLst>
              </a:custGeom>
              <a:solidFill>
                <a:srgbClr val="BE352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hr-HR"/>
              </a:p>
            </p:txBody>
          </p:sp>
        </p:grpSp>
      </p:grpSp>
      <p:sp>
        <p:nvSpPr>
          <p:cNvPr id="98" name="Rectangle 97"/>
          <p:cNvSpPr/>
          <p:nvPr/>
        </p:nvSpPr>
        <p:spPr>
          <a:xfrm>
            <a:off x="976099" y="6452396"/>
            <a:ext cx="3676006" cy="369332"/>
          </a:xfrm>
          <a:prstGeom prst="rect">
            <a:avLst/>
          </a:prstGeom>
        </p:spPr>
        <p:txBody>
          <a:bodyPr wrap="none">
            <a:spAutoFit/>
          </a:bodyPr>
          <a:lstStyle/>
          <a:p>
            <a:r>
              <a:rPr lang="en-US" sz="1200" cap="small" dirty="0" err="1" smtClean="0">
                <a:solidFill>
                  <a:srgbClr val="C00000"/>
                </a:solidFill>
                <a:effectLst/>
                <a:latin typeface="Arial" panose="020B0604020202020204" pitchFamily="34" charset="0"/>
                <a:ea typeface="Calibri" panose="020F0502020204030204" pitchFamily="34" charset="0"/>
                <a:cs typeface="Arial" panose="020B0604020202020204" pitchFamily="34" charset="0"/>
              </a:rPr>
              <a:t>Fiscus</a:t>
            </a:r>
            <a:r>
              <a:rPr lang="en-US" sz="1800" cap="small"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Institut za javne financije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Br. </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7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sym typeface="Symbol" panose="05050102010706020507" pitchFamily="18" charset="2"/>
              </a:rPr>
              <a:t></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   prosinac </a:t>
            </a:r>
            <a:r>
              <a:rPr lang="en-US"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201</a:t>
            </a:r>
            <a:r>
              <a:rPr lang="hr-HR" sz="9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8</a:t>
            </a:r>
            <a:r>
              <a:rPr lang="en-US" sz="800" dirty="0" smtClean="0">
                <a:solidFill>
                  <a:srgbClr val="C00000"/>
                </a:solidFill>
                <a:effectLst/>
                <a:latin typeface="Arial" panose="020B0604020202020204" pitchFamily="34" charset="0"/>
                <a:ea typeface="Calibri" panose="020F0502020204030204" pitchFamily="34" charset="0"/>
                <a:cs typeface="Arial" panose="020B0604020202020204" pitchFamily="34" charset="0"/>
              </a:rPr>
              <a:t>.</a:t>
            </a:r>
            <a:endParaRPr lang="hr-HR" dirty="0">
              <a:latin typeface="Arial" panose="020B0604020202020204" pitchFamily="34" charset="0"/>
              <a:cs typeface="Arial" panose="020B0604020202020204" pitchFamily="34" charset="0"/>
            </a:endParaRPr>
          </a:p>
        </p:txBody>
      </p:sp>
      <p:sp>
        <p:nvSpPr>
          <p:cNvPr id="44" name="Rectangle 43"/>
          <p:cNvSpPr/>
          <p:nvPr/>
        </p:nvSpPr>
        <p:spPr>
          <a:xfrm>
            <a:off x="678815" y="5571992"/>
            <a:ext cx="3584126" cy="256993"/>
          </a:xfrm>
          <a:prstGeom prst="rect">
            <a:avLst/>
          </a:prstGeom>
        </p:spPr>
        <p:txBody>
          <a:bodyPr wrap="square">
            <a:spAutoFit/>
          </a:bodyPr>
          <a:lstStyle/>
          <a:p>
            <a:pPr>
              <a:lnSpc>
                <a:spcPct val="107000"/>
              </a:lnSpc>
              <a:spcAft>
                <a:spcPts val="0"/>
              </a:spcAft>
            </a:pPr>
            <a:r>
              <a:rPr lang="en-GB" sz="1000" dirty="0" err="1">
                <a:solidFill>
                  <a:srgbClr val="C00000"/>
                </a:solidFill>
                <a:ea typeface="Calibri" panose="020F0502020204030204" pitchFamily="34" charset="0"/>
                <a:cs typeface="Times New Roman" panose="02020603050405020304" pitchFamily="18" charset="0"/>
              </a:rPr>
              <a:t>Izvor</a:t>
            </a:r>
            <a:r>
              <a:rPr lang="en-GB" sz="1000" dirty="0">
                <a:solidFill>
                  <a:srgbClr val="C00000"/>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Autori</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prema</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financijskim</a:t>
            </a:r>
            <a:r>
              <a:rPr lang="en-GB" sz="1000" dirty="0">
                <a:solidFill>
                  <a:srgbClr val="004D76"/>
                </a:solidFill>
                <a:ea typeface="Calibri" panose="020F0502020204030204" pitchFamily="34" charset="0"/>
                <a:cs typeface="Times New Roman" panose="02020603050405020304" pitchFamily="18" charset="0"/>
              </a:rPr>
              <a:t> </a:t>
            </a:r>
            <a:r>
              <a:rPr lang="en-GB" sz="1000" dirty="0" err="1">
                <a:solidFill>
                  <a:srgbClr val="004D76"/>
                </a:solidFill>
                <a:ea typeface="Calibri" panose="020F0502020204030204" pitchFamily="34" charset="0"/>
                <a:cs typeface="Times New Roman" panose="02020603050405020304" pitchFamily="18" charset="0"/>
              </a:rPr>
              <a:t>izvještajima</a:t>
            </a:r>
            <a:r>
              <a:rPr lang="en-GB" sz="1000" dirty="0">
                <a:solidFill>
                  <a:srgbClr val="004D76"/>
                </a:solidFill>
                <a:ea typeface="Calibri" panose="020F0502020204030204" pitchFamily="34" charset="0"/>
                <a:cs typeface="Times New Roman" panose="02020603050405020304" pitchFamily="18" charset="0"/>
              </a:rPr>
              <a:t> </a:t>
            </a:r>
            <a:r>
              <a:rPr lang="en-GB" sz="1000" dirty="0" err="1" smtClean="0">
                <a:solidFill>
                  <a:srgbClr val="004D76"/>
                </a:solidFill>
                <a:ea typeface="Calibri" panose="020F0502020204030204" pitchFamily="34" charset="0"/>
                <a:cs typeface="Times New Roman" panose="02020603050405020304" pitchFamily="18" charset="0"/>
              </a:rPr>
              <a:t>društava</a:t>
            </a:r>
            <a:r>
              <a:rPr lang="en-GB" sz="1000" dirty="0" smtClean="0">
                <a:solidFill>
                  <a:srgbClr val="004D76"/>
                </a:solidFill>
                <a:ea typeface="Calibri" panose="020F0502020204030204" pitchFamily="34" charset="0"/>
                <a:cs typeface="Times New Roman" panose="02020603050405020304" pitchFamily="18" charset="0"/>
              </a:rPr>
              <a:t>.</a:t>
            </a:r>
            <a:endParaRPr lang="hr-HR" sz="1000" dirty="0">
              <a:effectLst/>
              <a:ea typeface="Calibri" panose="020F0502020204030204" pitchFamily="34" charset="0"/>
              <a:cs typeface="Times New Roman" panose="02020603050405020304" pitchFamily="18" charset="0"/>
            </a:endParaRPr>
          </a:p>
        </p:txBody>
      </p:sp>
      <p:graphicFrame>
        <p:nvGraphicFramePr>
          <p:cNvPr id="42" name="Table 41"/>
          <p:cNvGraphicFramePr>
            <a:graphicFrameLocks noGrp="1"/>
          </p:cNvGraphicFramePr>
          <p:nvPr>
            <p:extLst>
              <p:ext uri="{D42A27DB-BD31-4B8C-83A1-F6EECF244321}">
                <p14:modId xmlns:p14="http://schemas.microsoft.com/office/powerpoint/2010/main" val="979119714"/>
              </p:ext>
            </p:extLst>
          </p:nvPr>
        </p:nvGraphicFramePr>
        <p:xfrm>
          <a:off x="817880" y="1855009"/>
          <a:ext cx="7317262" cy="3703210"/>
        </p:xfrm>
        <a:graphic>
          <a:graphicData uri="http://schemas.openxmlformats.org/drawingml/2006/table">
            <a:tbl>
              <a:tblPr firstRow="1" firstCol="1" bandRow="1"/>
              <a:tblGrid>
                <a:gridCol w="2752754">
                  <a:extLst>
                    <a:ext uri="{9D8B030D-6E8A-4147-A177-3AD203B41FA5}">
                      <a16:colId xmlns:a16="http://schemas.microsoft.com/office/drawing/2014/main" val="1710604914"/>
                    </a:ext>
                  </a:extLst>
                </a:gridCol>
                <a:gridCol w="515786">
                  <a:extLst>
                    <a:ext uri="{9D8B030D-6E8A-4147-A177-3AD203B41FA5}">
                      <a16:colId xmlns:a16="http://schemas.microsoft.com/office/drawing/2014/main" val="443286883"/>
                    </a:ext>
                  </a:extLst>
                </a:gridCol>
                <a:gridCol w="674787">
                  <a:extLst>
                    <a:ext uri="{9D8B030D-6E8A-4147-A177-3AD203B41FA5}">
                      <a16:colId xmlns:a16="http://schemas.microsoft.com/office/drawing/2014/main" val="4131118895"/>
                    </a:ext>
                  </a:extLst>
                </a:gridCol>
                <a:gridCol w="674787">
                  <a:extLst>
                    <a:ext uri="{9D8B030D-6E8A-4147-A177-3AD203B41FA5}">
                      <a16:colId xmlns:a16="http://schemas.microsoft.com/office/drawing/2014/main" val="1115916203"/>
                    </a:ext>
                  </a:extLst>
                </a:gridCol>
                <a:gridCol w="674787">
                  <a:extLst>
                    <a:ext uri="{9D8B030D-6E8A-4147-A177-3AD203B41FA5}">
                      <a16:colId xmlns:a16="http://schemas.microsoft.com/office/drawing/2014/main" val="2251112550"/>
                    </a:ext>
                  </a:extLst>
                </a:gridCol>
                <a:gridCol w="674787">
                  <a:extLst>
                    <a:ext uri="{9D8B030D-6E8A-4147-A177-3AD203B41FA5}">
                      <a16:colId xmlns:a16="http://schemas.microsoft.com/office/drawing/2014/main" val="1375894905"/>
                    </a:ext>
                  </a:extLst>
                </a:gridCol>
                <a:gridCol w="674787">
                  <a:extLst>
                    <a:ext uri="{9D8B030D-6E8A-4147-A177-3AD203B41FA5}">
                      <a16:colId xmlns:a16="http://schemas.microsoft.com/office/drawing/2014/main" val="290938852"/>
                    </a:ext>
                  </a:extLst>
                </a:gridCol>
                <a:gridCol w="674787">
                  <a:extLst>
                    <a:ext uri="{9D8B030D-6E8A-4147-A177-3AD203B41FA5}">
                      <a16:colId xmlns:a16="http://schemas.microsoft.com/office/drawing/2014/main" val="1178342960"/>
                    </a:ext>
                  </a:extLst>
                </a:gridCol>
              </a:tblGrid>
              <a:tr h="425856">
                <a:tc>
                  <a:txBody>
                    <a:bodyPr/>
                    <a:lstStyle/>
                    <a:p>
                      <a:pPr algn="l">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 </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dirty="0">
                          <a:solidFill>
                            <a:srgbClr val="004D76"/>
                          </a:solidFill>
                          <a:effectLst/>
                          <a:latin typeface="+mn-lt"/>
                          <a:ea typeface="Calibri" panose="020F0502020204030204" pitchFamily="34" charset="0"/>
                          <a:cs typeface="Times New Roman" panose="02020603050405020304" pitchFamily="18" charset="0"/>
                        </a:rPr>
                        <a:t>2011.</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Calibri" panose="020F0502020204030204" pitchFamily="34" charset="0"/>
                          <a:cs typeface="Times New Roman" panose="02020603050405020304" pitchFamily="18" charset="0"/>
                        </a:rPr>
                        <a:t>2012.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Calibri" panose="020F0502020204030204" pitchFamily="34" charset="0"/>
                          <a:cs typeface="Times New Roman" panose="02020603050405020304" pitchFamily="18" charset="0"/>
                        </a:rPr>
                        <a:t>2013.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Calibri" panose="020F0502020204030204" pitchFamily="34" charset="0"/>
                          <a:cs typeface="Times New Roman" panose="02020603050405020304" pitchFamily="18" charset="0"/>
                        </a:rPr>
                        <a:t>2014.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Calibri" panose="020F0502020204030204" pitchFamily="34" charset="0"/>
                          <a:cs typeface="Times New Roman" panose="02020603050405020304" pitchFamily="18" charset="0"/>
                        </a:rPr>
                        <a:t>2015.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Calibri" panose="020F0502020204030204" pitchFamily="34" charset="0"/>
                          <a:cs typeface="Times New Roman" panose="02020603050405020304" pitchFamily="18" charset="0"/>
                        </a:rPr>
                        <a:t>2016.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b="1">
                          <a:solidFill>
                            <a:srgbClr val="004D76"/>
                          </a:solidFill>
                          <a:effectLst/>
                          <a:latin typeface="+mn-lt"/>
                          <a:ea typeface="Calibri" panose="020F0502020204030204" pitchFamily="34" charset="0"/>
                          <a:cs typeface="Times New Roman" panose="02020603050405020304" pitchFamily="18" charset="0"/>
                        </a:rPr>
                        <a:t>2017.</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a:noFill/>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770346418"/>
                  </a:ext>
                </a:extLst>
              </a:tr>
              <a:tr h="328042">
                <a:tc>
                  <a:txBody>
                    <a:bodyPr/>
                    <a:lstStyle/>
                    <a:p>
                      <a:pPr algn="r">
                        <a:lnSpc>
                          <a:spcPct val="107000"/>
                        </a:lnSpc>
                        <a:spcAft>
                          <a:spcPts val="0"/>
                        </a:spcAft>
                      </a:pPr>
                      <a:r>
                        <a:rPr lang="hr-HR" sz="1200" dirty="0" smtClean="0">
                          <a:solidFill>
                            <a:srgbClr val="004D76"/>
                          </a:solidFill>
                          <a:effectLst/>
                          <a:latin typeface="+mn-lt"/>
                          <a:ea typeface="Calibri" panose="020F0502020204030204" pitchFamily="34" charset="0"/>
                          <a:cs typeface="Times New Roman" panose="02020603050405020304" pitchFamily="18" charset="0"/>
                        </a:rPr>
                        <a:t>Koeficijent</a:t>
                      </a:r>
                      <a:r>
                        <a:rPr lang="en-US" sz="1200" dirty="0" smtClean="0">
                          <a:solidFill>
                            <a:srgbClr val="004D76"/>
                          </a:solidFill>
                          <a:effectLst/>
                          <a:latin typeface="+mn-lt"/>
                          <a:ea typeface="Calibri" panose="020F0502020204030204" pitchFamily="34" charset="0"/>
                          <a:cs typeface="Times New Roman" panose="02020603050405020304" pitchFamily="18" charset="0"/>
                        </a:rPr>
                        <a:t> </a:t>
                      </a:r>
                      <a:r>
                        <a:rPr lang="hr-HR" sz="1200" dirty="0" smtClean="0">
                          <a:solidFill>
                            <a:srgbClr val="004D76"/>
                          </a:solidFill>
                          <a:effectLst/>
                          <a:latin typeface="+mn-lt"/>
                          <a:ea typeface="Calibri" panose="020F0502020204030204" pitchFamily="34" charset="0"/>
                          <a:cs typeface="Times New Roman" panose="02020603050405020304" pitchFamily="18" charset="0"/>
                        </a:rPr>
                        <a:t>tekuće </a:t>
                      </a:r>
                      <a:r>
                        <a:rPr lang="hr-HR" sz="1200" dirty="0">
                          <a:solidFill>
                            <a:srgbClr val="004D76"/>
                          </a:solidFill>
                          <a:effectLst/>
                          <a:latin typeface="+mn-lt"/>
                          <a:ea typeface="Calibri" panose="020F0502020204030204" pitchFamily="34" charset="0"/>
                          <a:cs typeface="Times New Roman" panose="02020603050405020304" pitchFamily="18" charset="0"/>
                        </a:rPr>
                        <a:t>likvidnosti</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1,86</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1,66</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1,32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1,40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1,33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1,70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2,25</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320349809"/>
                  </a:ext>
                </a:extLst>
              </a:tr>
              <a:tr h="328042">
                <a:tc>
                  <a:txBody>
                    <a:bodyPr/>
                    <a:lstStyle/>
                    <a:p>
                      <a:pPr algn="r">
                        <a:lnSpc>
                          <a:spcPct val="107000"/>
                        </a:lnSpc>
                        <a:spcAft>
                          <a:spcPts val="0"/>
                        </a:spcAft>
                      </a:pPr>
                      <a:r>
                        <a:rPr lang="hr-HR" sz="1200" dirty="0" smtClean="0">
                          <a:solidFill>
                            <a:srgbClr val="004D76"/>
                          </a:solidFill>
                          <a:effectLst/>
                          <a:latin typeface="+mn-lt"/>
                          <a:ea typeface="Calibri" panose="020F0502020204030204" pitchFamily="34" charset="0"/>
                          <a:cs typeface="Times New Roman" panose="02020603050405020304" pitchFamily="18" charset="0"/>
                        </a:rPr>
                        <a:t>Koeficijent</a:t>
                      </a:r>
                      <a:r>
                        <a:rPr lang="en-US" sz="1200" dirty="0" smtClean="0">
                          <a:solidFill>
                            <a:srgbClr val="004D76"/>
                          </a:solidFill>
                          <a:effectLst/>
                          <a:latin typeface="+mn-lt"/>
                          <a:ea typeface="Calibri" panose="020F0502020204030204" pitchFamily="34" charset="0"/>
                          <a:cs typeface="Times New Roman" panose="02020603050405020304" pitchFamily="18" charset="0"/>
                        </a:rPr>
                        <a:t> </a:t>
                      </a:r>
                      <a:r>
                        <a:rPr lang="hr-HR" sz="1200" dirty="0" smtClean="0">
                          <a:solidFill>
                            <a:srgbClr val="004D76"/>
                          </a:solidFill>
                          <a:effectLst/>
                          <a:latin typeface="+mn-lt"/>
                          <a:ea typeface="Calibri" panose="020F0502020204030204" pitchFamily="34" charset="0"/>
                          <a:cs typeface="Times New Roman" panose="02020603050405020304" pitchFamily="18" charset="0"/>
                        </a:rPr>
                        <a:t>trenutne </a:t>
                      </a:r>
                      <a:r>
                        <a:rPr lang="hr-HR" sz="1200" dirty="0">
                          <a:solidFill>
                            <a:srgbClr val="004D76"/>
                          </a:solidFill>
                          <a:effectLst/>
                          <a:latin typeface="+mn-lt"/>
                          <a:ea typeface="Calibri" panose="020F0502020204030204" pitchFamily="34" charset="0"/>
                          <a:cs typeface="Times New Roman" panose="02020603050405020304" pitchFamily="18" charset="0"/>
                        </a:rPr>
                        <a:t>likvidnosti</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1,15</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0,96</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0,82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1,01</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1,34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1,63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23258238"/>
                  </a:ext>
                </a:extLst>
              </a:tr>
              <a:tr h="486079">
                <a:tc>
                  <a:txBody>
                    <a:bodyPr/>
                    <a:lstStyle/>
                    <a:p>
                      <a:pPr algn="r">
                        <a:lnSpc>
                          <a:spcPct val="107000"/>
                        </a:lnSpc>
                        <a:spcAft>
                          <a:spcPts val="0"/>
                        </a:spcAft>
                      </a:pPr>
                      <a:r>
                        <a:rPr lang="hr-HR" sz="1200" dirty="0" smtClean="0">
                          <a:solidFill>
                            <a:srgbClr val="004D76"/>
                          </a:solidFill>
                          <a:effectLst/>
                          <a:latin typeface="+mn-lt"/>
                          <a:ea typeface="Calibri" panose="020F0502020204030204" pitchFamily="34" charset="0"/>
                          <a:cs typeface="Times New Roman" panose="02020603050405020304" pitchFamily="18" charset="0"/>
                        </a:rPr>
                        <a:t>Koeficijent</a:t>
                      </a:r>
                      <a:r>
                        <a:rPr lang="en-US" sz="1200" dirty="0" smtClean="0">
                          <a:solidFill>
                            <a:srgbClr val="004D76"/>
                          </a:solidFill>
                          <a:effectLst/>
                          <a:latin typeface="+mn-lt"/>
                          <a:ea typeface="Calibri" panose="020F0502020204030204" pitchFamily="34" charset="0"/>
                          <a:cs typeface="Times New Roman" panose="02020603050405020304" pitchFamily="18" charset="0"/>
                        </a:rPr>
                        <a:t> </a:t>
                      </a:r>
                      <a:r>
                        <a:rPr lang="hr-HR" sz="1200" dirty="0" smtClean="0">
                          <a:solidFill>
                            <a:srgbClr val="004D76"/>
                          </a:solidFill>
                          <a:effectLst/>
                          <a:latin typeface="+mn-lt"/>
                          <a:ea typeface="Calibri" panose="020F0502020204030204" pitchFamily="34" charset="0"/>
                          <a:cs typeface="Times New Roman" panose="02020603050405020304" pitchFamily="18" charset="0"/>
                        </a:rPr>
                        <a:t>financijske </a:t>
                      </a:r>
                      <a:r>
                        <a:rPr lang="hr-HR" sz="1200" dirty="0">
                          <a:solidFill>
                            <a:srgbClr val="004D76"/>
                          </a:solidFill>
                          <a:effectLst/>
                          <a:latin typeface="+mn-lt"/>
                          <a:ea typeface="Calibri" panose="020F0502020204030204" pitchFamily="34" charset="0"/>
                          <a:cs typeface="Times New Roman" panose="02020603050405020304" pitchFamily="18" charset="0"/>
                        </a:rPr>
                        <a:t>stabilnosti</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1,00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1,00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1,00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1,03</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460482483"/>
                  </a:ext>
                </a:extLst>
              </a:tr>
              <a:tr h="328042">
                <a:tc>
                  <a:txBody>
                    <a:bodyPr/>
                    <a:lstStyle/>
                    <a:p>
                      <a:pPr algn="r">
                        <a:lnSpc>
                          <a:spcPct val="107000"/>
                        </a:lnSpc>
                        <a:spcAft>
                          <a:spcPts val="0"/>
                        </a:spcAft>
                      </a:pPr>
                      <a:r>
                        <a:rPr lang="hr-HR" sz="1200" dirty="0" smtClean="0">
                          <a:solidFill>
                            <a:srgbClr val="004D76"/>
                          </a:solidFill>
                          <a:effectLst/>
                          <a:latin typeface="+mn-lt"/>
                          <a:ea typeface="Calibri" panose="020F0502020204030204" pitchFamily="34" charset="0"/>
                          <a:cs typeface="Times New Roman" panose="02020603050405020304" pitchFamily="18" charset="0"/>
                        </a:rPr>
                        <a:t>Koeficijent</a:t>
                      </a:r>
                      <a:r>
                        <a:rPr lang="en-US" sz="1200" dirty="0" smtClean="0">
                          <a:solidFill>
                            <a:srgbClr val="004D76"/>
                          </a:solidFill>
                          <a:effectLst/>
                          <a:latin typeface="+mn-lt"/>
                          <a:ea typeface="Calibri" panose="020F0502020204030204" pitchFamily="34" charset="0"/>
                          <a:cs typeface="Times New Roman" panose="02020603050405020304" pitchFamily="18" charset="0"/>
                        </a:rPr>
                        <a:t> </a:t>
                      </a:r>
                      <a:r>
                        <a:rPr lang="hr-HR" sz="1200" dirty="0" smtClean="0">
                          <a:solidFill>
                            <a:srgbClr val="004D76"/>
                          </a:solidFill>
                          <a:effectLst/>
                          <a:latin typeface="+mn-lt"/>
                          <a:ea typeface="Calibri" panose="020F0502020204030204" pitchFamily="34" charset="0"/>
                          <a:cs typeface="Times New Roman" panose="02020603050405020304" pitchFamily="18" charset="0"/>
                        </a:rPr>
                        <a:t>zaduženosti</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0,00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2487832293"/>
                  </a:ext>
                </a:extLst>
              </a:tr>
              <a:tr h="328042">
                <a:tc>
                  <a:txBody>
                    <a:bodyPr/>
                    <a:lstStyle/>
                    <a:p>
                      <a:pPr algn="r">
                        <a:lnSpc>
                          <a:spcPct val="107000"/>
                        </a:lnSpc>
                        <a:spcAft>
                          <a:spcPts val="0"/>
                        </a:spcAft>
                      </a:pPr>
                      <a:r>
                        <a:rPr lang="hr-HR" sz="1200" dirty="0" smtClean="0">
                          <a:solidFill>
                            <a:srgbClr val="004D76"/>
                          </a:solidFill>
                          <a:effectLst/>
                          <a:latin typeface="+mn-lt"/>
                          <a:ea typeface="Calibri" panose="020F0502020204030204" pitchFamily="34" charset="0"/>
                          <a:cs typeface="Times New Roman" panose="02020603050405020304" pitchFamily="18" charset="0"/>
                        </a:rPr>
                        <a:t>Koeficijent</a:t>
                      </a:r>
                      <a:r>
                        <a:rPr lang="en-US" sz="1200" dirty="0" smtClean="0">
                          <a:solidFill>
                            <a:srgbClr val="004D76"/>
                          </a:solidFill>
                          <a:effectLst/>
                          <a:latin typeface="+mn-lt"/>
                          <a:ea typeface="Calibri" panose="020F0502020204030204" pitchFamily="34" charset="0"/>
                          <a:cs typeface="Times New Roman" panose="02020603050405020304" pitchFamily="18" charset="0"/>
                        </a:rPr>
                        <a:t> </a:t>
                      </a:r>
                      <a:r>
                        <a:rPr lang="hr-HR" sz="1200" dirty="0" smtClean="0">
                          <a:solidFill>
                            <a:srgbClr val="004D76"/>
                          </a:solidFill>
                          <a:effectLst/>
                          <a:latin typeface="+mn-lt"/>
                          <a:ea typeface="Calibri" panose="020F0502020204030204" pitchFamily="34" charset="0"/>
                          <a:cs typeface="Times New Roman" panose="02020603050405020304" pitchFamily="18" charset="0"/>
                        </a:rPr>
                        <a:t>vlastitog </a:t>
                      </a:r>
                      <a:r>
                        <a:rPr lang="hr-HR" sz="1200" dirty="0">
                          <a:solidFill>
                            <a:srgbClr val="004D76"/>
                          </a:solidFill>
                          <a:effectLst/>
                          <a:latin typeface="+mn-lt"/>
                          <a:ea typeface="Calibri" panose="020F0502020204030204" pitchFamily="34" charset="0"/>
                          <a:cs typeface="Times New Roman" panose="02020603050405020304" pitchFamily="18" charset="0"/>
                        </a:rPr>
                        <a:t>financiranja</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1,00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1,00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377794267"/>
                  </a:ext>
                </a:extLst>
              </a:tr>
              <a:tr h="295821">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Odnos duga i glavnice</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0,00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0,00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0,00</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0,00</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3577865642"/>
                  </a:ext>
                </a:extLst>
              </a:tr>
              <a:tr h="591643">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Dani naplate potraživanja</a:t>
                      </a:r>
                      <a:endParaRPr lang="hr-HR" sz="1200" dirty="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 od kupaca</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18</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11</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7</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9</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12</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1558345105"/>
                  </a:ext>
                </a:extLst>
              </a:tr>
              <a:tr h="591643">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Dani plaćanja obveza </a:t>
                      </a:r>
                      <a:endParaRPr lang="hr-HR" sz="1200" dirty="0">
                        <a:effectLst/>
                        <a:latin typeface="+mn-lt"/>
                        <a:ea typeface="Calibri" panose="020F0502020204030204" pitchFamily="34" charset="0"/>
                        <a:cs typeface="Times New Roman" panose="02020603050405020304" pitchFamily="18" charset="0"/>
                      </a:endParaRPr>
                    </a:p>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prema dobavljačima</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64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39</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44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46</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a:solidFill>
                            <a:srgbClr val="004D76"/>
                          </a:solidFill>
                          <a:effectLst/>
                          <a:latin typeface="+mn-lt"/>
                          <a:ea typeface="Calibri" panose="020F0502020204030204" pitchFamily="34" charset="0"/>
                          <a:cs typeface="Times New Roman" panose="02020603050405020304" pitchFamily="18" charset="0"/>
                        </a:rPr>
                        <a:t>44</a:t>
                      </a:r>
                      <a:endParaRPr lang="hr-HR" sz="12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53</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tc>
                  <a:txBody>
                    <a:bodyPr/>
                    <a:lstStyle/>
                    <a:p>
                      <a:pPr algn="r">
                        <a:lnSpc>
                          <a:spcPct val="107000"/>
                        </a:lnSpc>
                        <a:spcAft>
                          <a:spcPts val="0"/>
                        </a:spcAft>
                      </a:pPr>
                      <a:r>
                        <a:rPr lang="hr-HR" sz="1200" dirty="0">
                          <a:solidFill>
                            <a:srgbClr val="004D76"/>
                          </a:solidFill>
                          <a:effectLst/>
                          <a:latin typeface="+mn-lt"/>
                          <a:ea typeface="Calibri" panose="020F0502020204030204" pitchFamily="34" charset="0"/>
                          <a:cs typeface="Times New Roman" panose="02020603050405020304" pitchFamily="18" charset="0"/>
                        </a:rPr>
                        <a:t>39</a:t>
                      </a:r>
                      <a:endParaRPr lang="hr-HR"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4D76"/>
                      </a:solidFill>
                      <a:prstDash val="solid"/>
                      <a:round/>
                      <a:headEnd type="none" w="med" len="med"/>
                      <a:tailEnd type="none" w="med" len="med"/>
                    </a:lnL>
                    <a:lnR w="12700" cap="flat" cmpd="sng" algn="ctr">
                      <a:solidFill>
                        <a:srgbClr val="004D76"/>
                      </a:solidFill>
                      <a:prstDash val="solid"/>
                      <a:round/>
                      <a:headEnd type="none" w="med" len="med"/>
                      <a:tailEnd type="none" w="med" len="med"/>
                    </a:lnR>
                    <a:lnT w="12700" cap="flat" cmpd="sng" algn="ctr">
                      <a:solidFill>
                        <a:srgbClr val="004D76"/>
                      </a:solidFill>
                      <a:prstDash val="solid"/>
                      <a:round/>
                      <a:headEnd type="none" w="med" len="med"/>
                      <a:tailEnd type="none" w="med" len="med"/>
                    </a:lnT>
                    <a:lnB w="12700" cap="flat" cmpd="sng" algn="ctr">
                      <a:solidFill>
                        <a:srgbClr val="004D76"/>
                      </a:solidFill>
                      <a:prstDash val="solid"/>
                      <a:round/>
                      <a:headEnd type="none" w="med" len="med"/>
                      <a:tailEnd type="none" w="med" len="med"/>
                    </a:lnB>
                  </a:tcPr>
                </a:tc>
                <a:extLst>
                  <a:ext uri="{0D108BD9-81ED-4DB2-BD59-A6C34878D82A}">
                    <a16:rowId xmlns:a16="http://schemas.microsoft.com/office/drawing/2014/main" val="822844108"/>
                  </a:ext>
                </a:extLst>
              </a:tr>
            </a:tbl>
          </a:graphicData>
        </a:graphic>
      </p:graphicFrame>
    </p:spTree>
    <p:extLst>
      <p:ext uri="{BB962C8B-B14F-4D97-AF65-F5344CB8AC3E}">
        <p14:creationId xmlns:p14="http://schemas.microsoft.com/office/powerpoint/2010/main" val="3286492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jo-fiscu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jo-fiscus" id="{1613316A-BB1F-4A7D-9475-1F9F73070F63}" vid="{D61CF2EE-50C8-4263-A8DE-DAB01688D7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bajo-fiscus</Template>
  <TotalTime>806</TotalTime>
  <Words>2739</Words>
  <Application>Microsoft Office PowerPoint</Application>
  <PresentationFormat>On-screen Show (4:3)</PresentationFormat>
  <Paragraphs>880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Symbol</vt:lpstr>
      <vt:lpstr>Times New Roman</vt:lpstr>
      <vt:lpstr>Wingdings</vt:lpstr>
      <vt:lpstr>bajo-fiscus</vt:lpstr>
      <vt:lpstr>Ocjena financijskog poslovanja županijskih uprava za ceste i društava za izgradnju i održavanje cesta u Republici Hrvatskoj</vt:lpstr>
      <vt:lpstr>Glavni cilj i izvori podataka</vt:lpstr>
      <vt:lpstr>Upravljanje javnim cestama</vt:lpstr>
      <vt:lpstr>Broj zaposlenih i rashodi za zaposlene ŽUC-eva u 2015. i 2017.</vt:lpstr>
      <vt:lpstr>Vlasništvo i zaposleni kod izvođača radova ŽUC-eva od  2015. do 2017.</vt:lpstr>
      <vt:lpstr>Financijska povezanost županijskih uprava za ceste i izvođača radova od 2011. do 2017.</vt:lpstr>
      <vt:lpstr>Odabrani financijski pokazatelji Hrvatskih cesta od 2011. do 2017. (1)</vt:lpstr>
      <vt:lpstr>Odabrani financijski pokazatelji Hrvatskih cesta od 2011. do 2017. (2)</vt:lpstr>
      <vt:lpstr>Odabrani financijski pokazatelji ŽUC-eva od 2011. do 2017. (1)</vt:lpstr>
      <vt:lpstr>Odabrani financijski pokazatelji ŽUC-eva od 2011. do 2017. (2)</vt:lpstr>
      <vt:lpstr>Odabrani financijski pokazatelji svih  ŽUC-eva od 2011. do 2017.</vt:lpstr>
      <vt:lpstr>Odabrani financijski pokazatelji regionalnih društava od 2011. do 2017. (1)</vt:lpstr>
      <vt:lpstr>Odabrani financijski pokazatelji regionalnih društava od 2011. do 2017. (2)</vt:lpstr>
      <vt:lpstr>Zaključak</vt:lpstr>
      <vt:lpstr>Zaključak - ŽUC-evi</vt:lpstr>
      <vt:lpstr>Zaključak - Regionalna društva za održavanje cesta</vt:lpstr>
      <vt:lpstr>Preporuke</vt:lpstr>
      <vt:lpstr>Prethodna izdanja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Martina Fabris</dc:creator>
  <cp:lastModifiedBy>Martina Fabris</cp:lastModifiedBy>
  <cp:revision>113</cp:revision>
  <cp:lastPrinted>2018-12-12T11:22:44Z</cp:lastPrinted>
  <dcterms:created xsi:type="dcterms:W3CDTF">2017-09-01T19:26:25Z</dcterms:created>
  <dcterms:modified xsi:type="dcterms:W3CDTF">2018-12-17T11:10:55Z</dcterms:modified>
</cp:coreProperties>
</file>