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21"/>
  </p:notesMasterIdLst>
  <p:sldIdLst>
    <p:sldId id="257" r:id="rId2"/>
    <p:sldId id="258" r:id="rId3"/>
    <p:sldId id="301" r:id="rId4"/>
    <p:sldId id="302" r:id="rId5"/>
    <p:sldId id="303" r:id="rId6"/>
    <p:sldId id="304" r:id="rId7"/>
    <p:sldId id="312" r:id="rId8"/>
    <p:sldId id="305" r:id="rId9"/>
    <p:sldId id="313" r:id="rId10"/>
    <p:sldId id="306" r:id="rId11"/>
    <p:sldId id="307" r:id="rId12"/>
    <p:sldId id="314" r:id="rId13"/>
    <p:sldId id="315" r:id="rId14"/>
    <p:sldId id="317" r:id="rId15"/>
    <p:sldId id="308" r:id="rId16"/>
    <p:sldId id="309" r:id="rId17"/>
    <p:sldId id="310" r:id="rId18"/>
    <p:sldId id="311" r:id="rId19"/>
    <p:sldId id="272" r:id="rId20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6"/>
    <a:srgbClr val="C00000"/>
    <a:srgbClr val="FF4D7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18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4340741080462"/>
          <c:y val="3.7019470977764084E-2"/>
          <c:w val="0.66647338907534615"/>
          <c:h val="0.729463785522477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1-4ADA-9F11-497CE52DA7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1-4ADA-9F11-497CE52DA7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1-4ADA-9F11-497CE52DA7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1-4ADA-9F11-497CE52DA70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1-4ADA-9F11-497CE52DA70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1-4ADA-9F11-497CE52DA701}"/>
              </c:ext>
            </c:extLst>
          </c:dPt>
          <c:dLbls>
            <c:dLbl>
              <c:idx val="0"/>
              <c:layout>
                <c:manualLayout>
                  <c:x val="4.0954858283854687E-2"/>
                  <c:y val="2.46541164242588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31-4ADA-9F11-497CE52DA701}"/>
                </c:ext>
              </c:extLst>
            </c:dLbl>
            <c:dLbl>
              <c:idx val="1"/>
              <c:layout>
                <c:manualLayout>
                  <c:x val="6.5418737135219751E-3"/>
                  <c:y val="-2.55358445865318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31-4ADA-9F11-497CE52DA701}"/>
                </c:ext>
              </c:extLst>
            </c:dLbl>
            <c:dLbl>
              <c:idx val="2"/>
              <c:layout>
                <c:manualLayout>
                  <c:x val="1.5370689060737167E-2"/>
                  <c:y val="-3.12639619940890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31-4ADA-9F11-497CE52DA701}"/>
                </c:ext>
              </c:extLst>
            </c:dLbl>
            <c:dLbl>
              <c:idx val="3"/>
              <c:layout>
                <c:manualLayout>
                  <c:x val="-4.5657083562228324E-3"/>
                  <c:y val="-1.97531332679800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31-4ADA-9F11-497CE52DA701}"/>
                </c:ext>
              </c:extLst>
            </c:dLbl>
            <c:dLbl>
              <c:idx val="4"/>
              <c:layout>
                <c:manualLayout>
                  <c:x val="-0.16492866950058618"/>
                  <c:y val="-7.4985445772052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4D76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166727338915186E-2"/>
                      <c:h val="4.866639056620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631-4ADA-9F11-497CE52DA701}"/>
                </c:ext>
              </c:extLst>
            </c:dLbl>
            <c:dLbl>
              <c:idx val="5"/>
              <c:layout>
                <c:manualLayout>
                  <c:x val="-1.749947550575183E-2"/>
                  <c:y val="-1.56206088847042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31-4ADA-9F11-497CE52DA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D76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Sirova nafta</c:v>
                </c:pt>
                <c:pt idx="1">
                  <c:v>Kruta goriva</c:v>
                </c:pt>
                <c:pt idx="2">
                  <c:v>Prirodni plin</c:v>
                </c:pt>
                <c:pt idx="3">
                  <c:v>Ostalo</c:v>
                </c:pt>
                <c:pt idx="4">
                  <c:v>Nuklearna energija</c:v>
                </c:pt>
                <c:pt idx="5">
                  <c:v>Obnovljivi izvori energije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8.2000000000000003E-2</c:v>
                </c:pt>
                <c:pt idx="1">
                  <c:v>9.8000000000000004E-2</c:v>
                </c:pt>
                <c:pt idx="2">
                  <c:v>0.14000000000000001</c:v>
                </c:pt>
                <c:pt idx="3">
                  <c:v>1.7000000000000001E-2</c:v>
                </c:pt>
                <c:pt idx="4">
                  <c:v>0.28899999999999998</c:v>
                </c:pt>
                <c:pt idx="5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31-4ADA-9F11-497CE52DA7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963089297128725E-2"/>
          <c:y val="0.81364515981647667"/>
          <c:w val="0.94135420458682217"/>
          <c:h val="0.16389342915296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4D76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4D76"/>
          </a:solidFill>
          <a:latin typeface="+mj-lt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0039173307394"/>
          <c:y val="8.4285087996163827E-2"/>
          <c:w val="0.61089559078384581"/>
          <c:h val="0.66163883842399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explosion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7-49CE-853A-B68160BF0F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7-49CE-853A-B68160BF0F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7-49CE-853A-B68160BF0F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C7-49CE-853A-B68160BF0F2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C7-49CE-853A-B68160BF0F29}"/>
              </c:ext>
            </c:extLst>
          </c:dPt>
          <c:dLbls>
            <c:dLbl>
              <c:idx val="0"/>
              <c:layout>
                <c:manualLayout>
                  <c:x val="3.6687188482472429E-3"/>
                  <c:y val="5.3728434808639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C7-49CE-853A-B68160BF0F29}"/>
                </c:ext>
              </c:extLst>
            </c:dLbl>
            <c:dLbl>
              <c:idx val="1"/>
              <c:layout>
                <c:manualLayout>
                  <c:x val="1.495160865848463E-2"/>
                  <c:y val="9.59645829490337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C7-49CE-853A-B68160BF0F29}"/>
                </c:ext>
              </c:extLst>
            </c:dLbl>
            <c:dLbl>
              <c:idx val="2"/>
              <c:layout>
                <c:manualLayout>
                  <c:x val="-3.0497053622771265E-2"/>
                  <c:y val="-5.7872806779587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C7-49CE-853A-B68160BF0F29}"/>
                </c:ext>
              </c:extLst>
            </c:dLbl>
            <c:dLbl>
              <c:idx val="3"/>
              <c:layout>
                <c:manualLayout>
                  <c:x val="-1.5789820776689813E-2"/>
                  <c:y val="1.55741068983719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64823319061129E-2"/>
                      <c:h val="6.0796462379915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C7-49CE-853A-B68160BF0F29}"/>
                </c:ext>
              </c:extLst>
            </c:dLbl>
            <c:dLbl>
              <c:idx val="4"/>
              <c:layout>
                <c:manualLayout>
                  <c:x val="0.13334324340654852"/>
                  <c:y val="-7.35497239568824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EC7-49CE-853A-B68160BF0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D76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Biomasa</c:v>
                </c:pt>
                <c:pt idx="1">
                  <c:v>Hidroenergija</c:v>
                </c:pt>
                <c:pt idx="2">
                  <c:v>Energija vjetra</c:v>
                </c:pt>
                <c:pt idx="3">
                  <c:v>Solarna energija</c:v>
                </c:pt>
                <c:pt idx="4">
                  <c:v>Geotermalna energija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0.63500000000000001</c:v>
                </c:pt>
                <c:pt idx="1">
                  <c:v>0.14299999999999999</c:v>
                </c:pt>
                <c:pt idx="2">
                  <c:v>0.127</c:v>
                </c:pt>
                <c:pt idx="3">
                  <c:v>6.4000000000000001E-2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7-49CE-853A-B68160BF0F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EC7-49CE-853A-B68160BF0F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EC7-49CE-853A-B68160BF0F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EC7-49CE-853A-B68160BF0F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EC7-49CE-853A-B68160BF0F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EC7-49CE-853A-B68160BF0F2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D76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Biomasa</c:v>
                </c:pt>
                <c:pt idx="1">
                  <c:v>Hidroenergija</c:v>
                </c:pt>
                <c:pt idx="2">
                  <c:v>Energija vjetra</c:v>
                </c:pt>
                <c:pt idx="3">
                  <c:v>Solarna energija</c:v>
                </c:pt>
                <c:pt idx="4">
                  <c:v>Geotermalna energija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3EC7-49CE-853A-B68160BF0F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EC7-49CE-853A-B68160BF0F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EC7-49CE-853A-B68160BF0F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EC7-49CE-853A-B68160BF0F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EC7-49CE-853A-B68160BF0F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EC7-49CE-853A-B68160BF0F2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D76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Biomasa</c:v>
                </c:pt>
                <c:pt idx="1">
                  <c:v>Hidroenergija</c:v>
                </c:pt>
                <c:pt idx="2">
                  <c:v>Energija vjetra</c:v>
                </c:pt>
                <c:pt idx="3">
                  <c:v>Solarna energija</c:v>
                </c:pt>
                <c:pt idx="4">
                  <c:v>Geotermalna energija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20-3EC7-49CE-853A-B68160BF0F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88725348915679E-2"/>
          <c:y val="0.81860118849404329"/>
          <c:w val="0.95449324290176185"/>
          <c:h val="0.15933389431889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4D76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 sz="1000">
          <a:solidFill>
            <a:srgbClr val="004D76"/>
          </a:solidFill>
          <a:latin typeface="+mn-lt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3165666380872"/>
          <c:y val="5.3516019915233755E-2"/>
          <c:w val="0.65315220221650627"/>
          <c:h val="0.6610604933967280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7F20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3-4A70-B1DD-6B217323E5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93-4A70-B1DD-6B217323E5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93-4A70-B1DD-6B217323E5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93-4A70-B1DD-6B217323E5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93-4A70-B1DD-6B217323E5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93-4A70-B1DD-6B217323E5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93-4A70-B1DD-6B217323E5F6}"/>
              </c:ext>
            </c:extLst>
          </c:dPt>
          <c:dLbls>
            <c:dLbl>
              <c:idx val="0"/>
              <c:layout>
                <c:manualLayout>
                  <c:x val="-2.8518984894638669E-2"/>
                  <c:y val="-7.387449789992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93-4A70-B1DD-6B217323E5F6}"/>
                </c:ext>
              </c:extLst>
            </c:dLbl>
            <c:dLbl>
              <c:idx val="1"/>
              <c:layout>
                <c:manualLayout>
                  <c:x val="2.2508503623510281E-2"/>
                  <c:y val="-1.141545534492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93-4A70-B1DD-6B217323E5F6}"/>
                </c:ext>
              </c:extLst>
            </c:dLbl>
            <c:dLbl>
              <c:idx val="2"/>
              <c:layout>
                <c:manualLayout>
                  <c:x val="3.6341796027984888E-2"/>
                  <c:y val="3.984034660609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93-4A70-B1DD-6B217323E5F6}"/>
                </c:ext>
              </c:extLst>
            </c:dLbl>
            <c:dLbl>
              <c:idx val="3"/>
              <c:layout>
                <c:manualLayout>
                  <c:x val="-1.1101264962981153E-2"/>
                  <c:y val="-6.6848322484915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93-4A70-B1DD-6B217323E5F6}"/>
                </c:ext>
              </c:extLst>
            </c:dLbl>
            <c:dLbl>
              <c:idx val="4"/>
              <c:layout>
                <c:manualLayout>
                  <c:x val="-6.7302718547042936E-2"/>
                  <c:y val="-1.990404498273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93-4A70-B1DD-6B217323E5F6}"/>
                </c:ext>
              </c:extLst>
            </c:dLbl>
            <c:dLbl>
              <c:idx val="5"/>
              <c:layout>
                <c:manualLayout>
                  <c:x val="-2.6947316721441673E-2"/>
                  <c:y val="-2.2555540842000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893-4A70-B1DD-6B217323E5F6}"/>
                </c:ext>
              </c:extLst>
            </c:dLbl>
            <c:dLbl>
              <c:idx val="6"/>
              <c:layout>
                <c:manualLayout>
                  <c:x val="1.8717690149381627E-2"/>
                  <c:y val="-1.1432432524200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893-4A70-B1DD-6B217323E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D76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Sunčane elektrane</c:v>
                </c:pt>
                <c:pt idx="1">
                  <c:v>Hidroelektrane</c:v>
                </c:pt>
                <c:pt idx="2">
                  <c:v>Elektrane na biomasu</c:v>
                </c:pt>
                <c:pt idx="3">
                  <c:v>Elektrane na bioplin</c:v>
                </c:pt>
                <c:pt idx="4">
                  <c:v>Vjetroelektrane</c:v>
                </c:pt>
                <c:pt idx="5">
                  <c:v>Elektrane na deponijski plin</c:v>
                </c:pt>
                <c:pt idx="6">
                  <c:v>Kogeneracije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3.56E-2</c:v>
                </c:pt>
                <c:pt idx="1">
                  <c:v>9.7000000000000003E-3</c:v>
                </c:pt>
                <c:pt idx="2">
                  <c:v>0.1031</c:v>
                </c:pt>
                <c:pt idx="3">
                  <c:v>0.12180000000000001</c:v>
                </c:pt>
                <c:pt idx="4">
                  <c:v>0.59030000000000005</c:v>
                </c:pt>
                <c:pt idx="5">
                  <c:v>5.0000000000000002E-5</c:v>
                </c:pt>
                <c:pt idx="6">
                  <c:v>0.13950000000000001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93-4A70-B1DD-6B217323E5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671588707884795E-2"/>
          <c:y val="0.77135791575004553"/>
          <c:w val="0.93305134800419165"/>
          <c:h val="0.20904978911285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4D76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rgbClr val="004D76"/>
          </a:solidFill>
          <a:latin typeface="+mn-lt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C82E-B726-4271-BC41-F0686F38F71B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4D77-04D9-4378-92D1-A33958DBB7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8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040781"/>
            <a:ext cx="7886700" cy="352169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6" y="6155056"/>
            <a:ext cx="2019300" cy="5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7"/>
            <a:ext cx="914400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42717"/>
            <a:ext cx="7886700" cy="4351338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q"/>
              <a:defRPr/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7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676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46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A1825B-DF33-4C77-BF44-3436A532E0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q"/>
        <a:defRPr sz="2800" kern="1200" baseline="0">
          <a:solidFill>
            <a:srgbClr val="004D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4D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5000"/>
        <a:buFont typeface="Arial" panose="020B0604020202020204" pitchFamily="34" charset="0"/>
        <a:buChar char="•"/>
        <a:defRPr sz="2000" kern="1200">
          <a:solidFill>
            <a:srgbClr val="004D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f.hr/upload/files/31.pdf" TargetMode="External"/><Relationship Id="rId2" Type="http://schemas.openxmlformats.org/officeDocument/2006/relationships/hyperlink" Target="http://www.ijf.hr/upload/files/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jf.hr/hr/publikacije/casopisi/12/fiscus/1081/uspjesnost-financijskog-poslovanja-poduzeca-trgovackih-drustava-u-vlasnistvu-drzave/1317/" TargetMode="External"/><Relationship Id="rId5" Type="http://schemas.openxmlformats.org/officeDocument/2006/relationships/hyperlink" Target="http://www.ijf.hr/upload/files/4.pdf" TargetMode="External"/><Relationship Id="rId4" Type="http://schemas.openxmlformats.org/officeDocument/2006/relationships/hyperlink" Target="http://www.ijf.hr/upload/files/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jf.hr/fiscus" TargetMode="External"/><Relationship Id="rId4" Type="http://schemas.openxmlformats.org/officeDocument/2006/relationships/hyperlink" Target="mailto:ifiscus@ijf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6932"/>
            <a:ext cx="7886700" cy="3255174"/>
          </a:xfrm>
        </p:spPr>
        <p:txBody>
          <a:bodyPr>
            <a:normAutofit/>
          </a:bodyPr>
          <a:lstStyle/>
          <a:p>
            <a:r>
              <a:rPr lang="hr-HR" sz="4000" b="1" dirty="0"/>
              <a:t>HRVATSKO </a:t>
            </a:r>
            <a:r>
              <a:rPr lang="hr-HR" sz="4000" b="1" dirty="0" smtClean="0"/>
              <a:t>TRŽIŠTE </a:t>
            </a:r>
            <a:r>
              <a:rPr lang="hr-HR" sz="4000" b="1" dirty="0"/>
              <a:t>ENERGIJE PROIZVEDENE </a:t>
            </a:r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4000" b="1" dirty="0" smtClean="0"/>
              <a:t>IZ </a:t>
            </a:r>
            <a:r>
              <a:rPr lang="hr-HR" sz="4000" b="1" dirty="0"/>
              <a:t>VJETROELEKTRANA</a:t>
            </a:r>
            <a:endParaRPr lang="hr-HR" sz="40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926" y="3692106"/>
            <a:ext cx="3766957" cy="44274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s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ažetak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 glavni nalazi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2" y="6089651"/>
            <a:ext cx="2019300" cy="56642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55522" y="6275072"/>
            <a:ext cx="3761206" cy="72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Zagreb, 1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1. 201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10152" y="4494362"/>
            <a:ext cx="7886700" cy="1414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Anto Bajo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Zvonimir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Ovanin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Marko Primorac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Hrvoje Šimović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Tržište energije proizvedene iz vjetroelektrana u </a:t>
            </a:r>
            <a:r>
              <a:rPr lang="hr-HR" sz="3600" dirty="0" smtClean="0"/>
              <a:t>Hrvatskoj (2)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U Hrvatskoj postoje 22 društava povlaštenih proizvođača s kojima je </a:t>
            </a:r>
            <a:r>
              <a:rPr lang="hr-HR" sz="2400" dirty="0" err="1" smtClean="0"/>
              <a:t>HROTE</a:t>
            </a:r>
            <a:r>
              <a:rPr lang="hr-HR" sz="2400" dirty="0" smtClean="0"/>
              <a:t> sklopio ugovor o otkupu električne energije po Tarifnom sustavu od čega ih je 15 s postrojenjem u pogonu, a 7 društava svoja postrojenja još nije pustilo u pogon. Napomenimo da je petnaest društava u stranom, a sedam u domaćem, privatnom vlasništvu. </a:t>
            </a:r>
          </a:p>
          <a:p>
            <a:r>
              <a:rPr lang="hr-HR" sz="2400" dirty="0" smtClean="0"/>
              <a:t>Čak 41% ukupnog kapacitet čine </a:t>
            </a:r>
            <a:r>
              <a:rPr lang="hr-HR" sz="2400" dirty="0" err="1" smtClean="0"/>
              <a:t>Vrataruša</a:t>
            </a:r>
            <a:r>
              <a:rPr lang="hr-HR" sz="2400" dirty="0" smtClean="0"/>
              <a:t>, </a:t>
            </a:r>
            <a:r>
              <a:rPr lang="hr-HR" sz="2400" dirty="0" err="1" smtClean="0"/>
              <a:t>Zelengrad</a:t>
            </a:r>
            <a:r>
              <a:rPr lang="hr-HR" sz="2400" dirty="0" smtClean="0"/>
              <a:t> Obrovac, Ogorje, Velika glava, </a:t>
            </a:r>
            <a:r>
              <a:rPr lang="hr-HR" sz="2400" dirty="0" err="1" smtClean="0"/>
              <a:t>Bubrig</a:t>
            </a:r>
            <a:r>
              <a:rPr lang="hr-HR" sz="2400" dirty="0" smtClean="0"/>
              <a:t> i Crni vrh. Sve vjetroelektrane registrirane su kao društva s ograničenom odgovornošću i nalaze se u priobalju na području samo pet županija.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Tržište energije proizvedene iz vjetroelektrana u </a:t>
            </a:r>
            <a:r>
              <a:rPr lang="hr-HR" sz="3600" dirty="0" smtClean="0"/>
              <a:t>Hrvatskoj (3)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Ukupni novoinstalirani kapaciteti koji još nisu u pogonu iznose 326 MW, što je oko 80% sadašnjeg kapaciteta aktivnih vjetroelektrana. Tvrtka </a:t>
            </a:r>
            <a:r>
              <a:rPr lang="hr-HR" sz="2400" dirty="0" err="1"/>
              <a:t>C.E.M.P</a:t>
            </a:r>
            <a:r>
              <a:rPr lang="hr-HR" sz="2400" dirty="0"/>
              <a:t>. će u 2018. postati najveći pojedinačni proizvođač električne energije iz vjetroelektrana u Hrvatskoj. </a:t>
            </a:r>
          </a:p>
          <a:p>
            <a:endParaRPr lang="hr-HR" sz="2400" dirty="0"/>
          </a:p>
          <a:p>
            <a:r>
              <a:rPr lang="hr-HR" sz="2400" dirty="0"/>
              <a:t>U </a:t>
            </a:r>
            <a:r>
              <a:rPr lang="hr-HR" sz="2400" dirty="0" err="1"/>
              <a:t>vjetroelektranama</a:t>
            </a:r>
            <a:r>
              <a:rPr lang="hr-HR" sz="2400" dirty="0"/>
              <a:t> je zaposlen minimalan broj djelatnika jer je ta djelatnost izrazito kapitalno intenzivna, bez posebne potrebe za radnom snagom, pa uglavnom imaju po jednog zaposlenog (obično direktora), a dio ih uopće nema zaposlenih.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pl-PL" sz="3500" dirty="0"/>
              <a:t>Osnovne informacije o aktivnim vjetroelektranama u Hrvatskoj u 2016.</a:t>
            </a:r>
            <a:endParaRPr lang="hr-HR" sz="35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3350"/>
              </p:ext>
            </p:extLst>
          </p:nvPr>
        </p:nvGraphicFramePr>
        <p:xfrm>
          <a:off x="716278" y="1903409"/>
          <a:ext cx="7655728" cy="3860312"/>
        </p:xfrm>
        <a:graphic>
          <a:graphicData uri="http://schemas.openxmlformats.org/drawingml/2006/table">
            <a:tbl>
              <a:tblPr firstRow="1" firstCol="1" bandRow="1"/>
              <a:tblGrid>
                <a:gridCol w="1404830">
                  <a:extLst>
                    <a:ext uri="{9D8B030D-6E8A-4147-A177-3AD203B41FA5}">
                      <a16:colId xmlns:a16="http://schemas.microsoft.com/office/drawing/2014/main" val="3948813025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4197342725"/>
                    </a:ext>
                  </a:extLst>
                </a:gridCol>
                <a:gridCol w="1064301">
                  <a:extLst>
                    <a:ext uri="{9D8B030D-6E8A-4147-A177-3AD203B41FA5}">
                      <a16:colId xmlns:a16="http://schemas.microsoft.com/office/drawing/2014/main" val="3402142101"/>
                    </a:ext>
                  </a:extLst>
                </a:gridCol>
                <a:gridCol w="996846">
                  <a:extLst>
                    <a:ext uri="{9D8B030D-6E8A-4147-A177-3AD203B41FA5}">
                      <a16:colId xmlns:a16="http://schemas.microsoft.com/office/drawing/2014/main" val="3888044673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419077583"/>
                    </a:ext>
                  </a:extLst>
                </a:gridCol>
                <a:gridCol w="2121108">
                  <a:extLst>
                    <a:ext uri="{9D8B030D-6E8A-4147-A177-3AD203B41FA5}">
                      <a16:colId xmlns:a16="http://schemas.microsoft.com/office/drawing/2014/main" val="1799755903"/>
                    </a:ext>
                  </a:extLst>
                </a:gridCol>
              </a:tblGrid>
              <a:tr h="575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Proizvođač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Osnivanje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Pokretanje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postrojenja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zaposlenih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Temeljni kapital </a:t>
                      </a:r>
                      <a:b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(000 </a:t>
                      </a:r>
                      <a:r>
                        <a:rPr lang="hr-HR" sz="1200" b="1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HRK</a:t>
                      </a: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Vlasnik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41658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Aiolos projekt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Ogorje green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55980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Crno brdo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10.703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 green power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487986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Dalekovod professio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42494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 - energija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Silent meteors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98771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 Zadar dva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Vladimir Matjačić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353502"/>
                  </a:ext>
                </a:extLst>
              </a:tr>
              <a:tr h="3823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Jelinak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91.020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Acciona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Internacional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60490"/>
                  </a:ext>
                </a:extLst>
              </a:tr>
              <a:tr h="3823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Končar-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obnovljivi 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130.312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Končar- KET d.d.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64740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Orlice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WPD Europe GMBH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46181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Oštra stina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Iljko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Ćurić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67045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Ponikve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WPD Europe BMBH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757231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 Global Danilo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 Global Holding Croatia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38660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Rudine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 Global Holding Croatia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993756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Selan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16.160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Selan holding GMBH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453083"/>
                  </a:ext>
                </a:extLst>
              </a:tr>
              <a:tr h="18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Trtar-Krtolin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11.182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WPD Europe GMBH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7987"/>
                  </a:ext>
                </a:extLst>
              </a:tr>
              <a:tr h="2526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Velika </a:t>
                      </a: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popina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2005.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Dalekovod  </a:t>
                      </a: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25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pl-PL" sz="3500" dirty="0"/>
              <a:t>Analiza financijskog položaja društava od 2014. do 2016. (u mil. </a:t>
            </a:r>
            <a:r>
              <a:rPr lang="pl-PL" sz="3500" dirty="0" smtClean="0"/>
              <a:t>kn)</a:t>
            </a:r>
            <a:endParaRPr lang="hr-HR" sz="35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85743"/>
              </p:ext>
            </p:extLst>
          </p:nvPr>
        </p:nvGraphicFramePr>
        <p:xfrm>
          <a:off x="779145" y="1828805"/>
          <a:ext cx="7570375" cy="3534186"/>
        </p:xfrm>
        <a:graphic>
          <a:graphicData uri="http://schemas.openxmlformats.org/drawingml/2006/table">
            <a:tbl>
              <a:tblPr firstRow="1" firstCol="1" bandRow="1"/>
              <a:tblGrid>
                <a:gridCol w="1654728">
                  <a:extLst>
                    <a:ext uri="{9D8B030D-6E8A-4147-A177-3AD203B41FA5}">
                      <a16:colId xmlns:a16="http://schemas.microsoft.com/office/drawing/2014/main" val="3312072969"/>
                    </a:ext>
                  </a:extLst>
                </a:gridCol>
                <a:gridCol w="520815">
                  <a:extLst>
                    <a:ext uri="{9D8B030D-6E8A-4147-A177-3AD203B41FA5}">
                      <a16:colId xmlns:a16="http://schemas.microsoft.com/office/drawing/2014/main" val="1960382848"/>
                    </a:ext>
                  </a:extLst>
                </a:gridCol>
                <a:gridCol w="662951">
                  <a:extLst>
                    <a:ext uri="{9D8B030D-6E8A-4147-A177-3AD203B41FA5}">
                      <a16:colId xmlns:a16="http://schemas.microsoft.com/office/drawing/2014/main" val="1369945574"/>
                    </a:ext>
                  </a:extLst>
                </a:gridCol>
                <a:gridCol w="720231">
                  <a:extLst>
                    <a:ext uri="{9D8B030D-6E8A-4147-A177-3AD203B41FA5}">
                      <a16:colId xmlns:a16="http://schemas.microsoft.com/office/drawing/2014/main" val="2228517714"/>
                    </a:ext>
                  </a:extLst>
                </a:gridCol>
                <a:gridCol w="671437">
                  <a:extLst>
                    <a:ext uri="{9D8B030D-6E8A-4147-A177-3AD203B41FA5}">
                      <a16:colId xmlns:a16="http://schemas.microsoft.com/office/drawing/2014/main" val="2024555241"/>
                    </a:ext>
                  </a:extLst>
                </a:gridCol>
                <a:gridCol w="662951">
                  <a:extLst>
                    <a:ext uri="{9D8B030D-6E8A-4147-A177-3AD203B41FA5}">
                      <a16:colId xmlns:a16="http://schemas.microsoft.com/office/drawing/2014/main" val="1981980543"/>
                    </a:ext>
                  </a:extLst>
                </a:gridCol>
                <a:gridCol w="671437">
                  <a:extLst>
                    <a:ext uri="{9D8B030D-6E8A-4147-A177-3AD203B41FA5}">
                      <a16:colId xmlns:a16="http://schemas.microsoft.com/office/drawing/2014/main" val="2075879167"/>
                    </a:ext>
                  </a:extLst>
                </a:gridCol>
                <a:gridCol w="671437">
                  <a:extLst>
                    <a:ext uri="{9D8B030D-6E8A-4147-A177-3AD203B41FA5}">
                      <a16:colId xmlns:a16="http://schemas.microsoft.com/office/drawing/2014/main" val="524471105"/>
                    </a:ext>
                  </a:extLst>
                </a:gridCol>
                <a:gridCol w="662951">
                  <a:extLst>
                    <a:ext uri="{9D8B030D-6E8A-4147-A177-3AD203B41FA5}">
                      <a16:colId xmlns:a16="http://schemas.microsoft.com/office/drawing/2014/main" val="2080920752"/>
                    </a:ext>
                  </a:extLst>
                </a:gridCol>
                <a:gridCol w="671437">
                  <a:extLst>
                    <a:ext uri="{9D8B030D-6E8A-4147-A177-3AD203B41FA5}">
                      <a16:colId xmlns:a16="http://schemas.microsoft.com/office/drawing/2014/main" val="2908424084"/>
                    </a:ext>
                  </a:extLst>
                </a:gridCol>
              </a:tblGrid>
              <a:tr h="265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Društvo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Ukupni prihodi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Ukupni rashodi</a:t>
                      </a:r>
                      <a:endParaRPr lang="hr-HR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Neto dobit/gubitak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87056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865747"/>
                  </a:ext>
                </a:extLst>
              </a:tr>
              <a:tr h="1328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Aiolos projekt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87844"/>
                  </a:ext>
                </a:extLst>
              </a:tr>
              <a:tr h="580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Crno brdo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44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 – energija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9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3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 Zadar dva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1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Jelinak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12277"/>
                  </a:ext>
                </a:extLst>
              </a:tr>
              <a:tr h="586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Končar-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obnovljivi </a:t>
                      </a: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izvori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43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Orlice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374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Oštra stina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0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Ponikve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419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Global Danilo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-3,3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87689"/>
                  </a:ext>
                </a:extLst>
              </a:tr>
              <a:tr h="1328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Rudine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5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Selan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101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Trtar-Krtolin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b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76266"/>
                  </a:ext>
                </a:extLst>
              </a:tr>
              <a:tr h="265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7" marR="63547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26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pl-PL" sz="3600" dirty="0"/>
              <a:t>Imovina, obveze i odabrani financijski pokazatelji</a:t>
            </a:r>
            <a:endParaRPr lang="hr-HR" sz="36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81739"/>
              </p:ext>
            </p:extLst>
          </p:nvPr>
        </p:nvGraphicFramePr>
        <p:xfrm>
          <a:off x="779145" y="1690689"/>
          <a:ext cx="7518400" cy="3892827"/>
        </p:xfrm>
        <a:graphic>
          <a:graphicData uri="http://schemas.openxmlformats.org/drawingml/2006/table">
            <a:tbl>
              <a:tblPr firstRow="1" firstCol="1" bandRow="1"/>
              <a:tblGrid>
                <a:gridCol w="3640641">
                  <a:extLst>
                    <a:ext uri="{9D8B030D-6E8A-4147-A177-3AD203B41FA5}">
                      <a16:colId xmlns:a16="http://schemas.microsoft.com/office/drawing/2014/main" val="3082378832"/>
                    </a:ext>
                  </a:extLst>
                </a:gridCol>
                <a:gridCol w="3877759">
                  <a:extLst>
                    <a:ext uri="{9D8B030D-6E8A-4147-A177-3AD203B41FA5}">
                      <a16:colId xmlns:a16="http://schemas.microsoft.com/office/drawing/2014/main" val="4030788992"/>
                    </a:ext>
                  </a:extLst>
                </a:gridCol>
              </a:tblGrid>
              <a:tr h="704371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Ukupna imovina i obveze aktivnih vjetroelektrana </a:t>
                      </a:r>
                    </a:p>
                    <a:p>
                      <a:pPr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2012. do 2016. (u </a:t>
                      </a:r>
                      <a:r>
                        <a:rPr lang="hr-HR" sz="1100" b="1" dirty="0" err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mlrd</a:t>
                      </a: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kn)</a:t>
                      </a:r>
                      <a:endParaRPr lang="hr-HR" sz="1100" b="1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Agregatni financijski pokazatelji 15 aktivnih </a:t>
                      </a:r>
                    </a:p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povlaštenih proizvođača energije iz vjetroelektrana </a:t>
                      </a:r>
                    </a:p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2012. do 2016.</a:t>
                      </a:r>
                      <a:endParaRPr lang="hr-HR" sz="900" b="1" dirty="0">
                        <a:solidFill>
                          <a:srgbClr val="5B9BD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653590"/>
                  </a:ext>
                </a:extLst>
              </a:tr>
              <a:tr h="3188456"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b="1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b="1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88038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98084"/>
              </p:ext>
            </p:extLst>
          </p:nvPr>
        </p:nvGraphicFramePr>
        <p:xfrm>
          <a:off x="798196" y="2421321"/>
          <a:ext cx="3610455" cy="3552262"/>
        </p:xfrm>
        <a:graphic>
          <a:graphicData uri="http://schemas.openxmlformats.org/drawingml/2006/table">
            <a:tbl>
              <a:tblPr firstRow="1" firstCol="1" bandRow="1"/>
              <a:tblGrid>
                <a:gridCol w="1175421">
                  <a:extLst>
                    <a:ext uri="{9D8B030D-6E8A-4147-A177-3AD203B41FA5}">
                      <a16:colId xmlns:a16="http://schemas.microsoft.com/office/drawing/2014/main" val="2700217003"/>
                    </a:ext>
                  </a:extLst>
                </a:gridCol>
                <a:gridCol w="560698">
                  <a:extLst>
                    <a:ext uri="{9D8B030D-6E8A-4147-A177-3AD203B41FA5}">
                      <a16:colId xmlns:a16="http://schemas.microsoft.com/office/drawing/2014/main" val="3207390612"/>
                    </a:ext>
                  </a:extLst>
                </a:gridCol>
                <a:gridCol w="464579">
                  <a:extLst>
                    <a:ext uri="{9D8B030D-6E8A-4147-A177-3AD203B41FA5}">
                      <a16:colId xmlns:a16="http://schemas.microsoft.com/office/drawing/2014/main" val="429403659"/>
                    </a:ext>
                  </a:extLst>
                </a:gridCol>
                <a:gridCol w="480599">
                  <a:extLst>
                    <a:ext uri="{9D8B030D-6E8A-4147-A177-3AD203B41FA5}">
                      <a16:colId xmlns:a16="http://schemas.microsoft.com/office/drawing/2014/main" val="2996052976"/>
                    </a:ext>
                  </a:extLst>
                </a:gridCol>
                <a:gridCol w="456569">
                  <a:extLst>
                    <a:ext uri="{9D8B030D-6E8A-4147-A177-3AD203B41FA5}">
                      <a16:colId xmlns:a16="http://schemas.microsoft.com/office/drawing/2014/main" val="415258195"/>
                    </a:ext>
                  </a:extLst>
                </a:gridCol>
                <a:gridCol w="472589">
                  <a:extLst>
                    <a:ext uri="{9D8B030D-6E8A-4147-A177-3AD203B41FA5}">
                      <a16:colId xmlns:a16="http://schemas.microsoft.com/office/drawing/2014/main" val="1012430843"/>
                    </a:ext>
                  </a:extLst>
                </a:gridCol>
              </a:tblGrid>
              <a:tr h="494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094649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Ukupno aktiva 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23596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Kratkotrajna imovina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14016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Dugotrajna imovina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837257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Ukupno pasiva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69674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Kratkoročne obveze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5693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Dugoročne obveze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4296"/>
                  </a:ext>
                </a:extLst>
              </a:tr>
              <a:tr h="436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Kapital</a:t>
                      </a:r>
                      <a:endParaRPr lang="hr-HR" sz="110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86076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710"/>
              </p:ext>
            </p:extLst>
          </p:nvPr>
        </p:nvGraphicFramePr>
        <p:xfrm>
          <a:off x="4626456" y="2443803"/>
          <a:ext cx="3690140" cy="3098218"/>
        </p:xfrm>
        <a:graphic>
          <a:graphicData uri="http://schemas.openxmlformats.org/drawingml/2006/table">
            <a:tbl>
              <a:tblPr firstRow="1" firstCol="1" bandRow="1"/>
              <a:tblGrid>
                <a:gridCol w="1227819">
                  <a:extLst>
                    <a:ext uri="{9D8B030D-6E8A-4147-A177-3AD203B41FA5}">
                      <a16:colId xmlns:a16="http://schemas.microsoft.com/office/drawing/2014/main" val="954475940"/>
                    </a:ext>
                  </a:extLst>
                </a:gridCol>
                <a:gridCol w="568485">
                  <a:extLst>
                    <a:ext uri="{9D8B030D-6E8A-4147-A177-3AD203B41FA5}">
                      <a16:colId xmlns:a16="http://schemas.microsoft.com/office/drawing/2014/main" val="3173712847"/>
                    </a:ext>
                  </a:extLst>
                </a:gridCol>
                <a:gridCol w="472958">
                  <a:extLst>
                    <a:ext uri="{9D8B030D-6E8A-4147-A177-3AD203B41FA5}">
                      <a16:colId xmlns:a16="http://schemas.microsoft.com/office/drawing/2014/main" val="3081392301"/>
                    </a:ext>
                  </a:extLst>
                </a:gridCol>
                <a:gridCol w="473626">
                  <a:extLst>
                    <a:ext uri="{9D8B030D-6E8A-4147-A177-3AD203B41FA5}">
                      <a16:colId xmlns:a16="http://schemas.microsoft.com/office/drawing/2014/main" val="2686056828"/>
                    </a:ext>
                  </a:extLst>
                </a:gridCol>
                <a:gridCol w="473626">
                  <a:extLst>
                    <a:ext uri="{9D8B030D-6E8A-4147-A177-3AD203B41FA5}">
                      <a16:colId xmlns:a16="http://schemas.microsoft.com/office/drawing/2014/main" val="928426943"/>
                    </a:ext>
                  </a:extLst>
                </a:gridCol>
                <a:gridCol w="473626">
                  <a:extLst>
                    <a:ext uri="{9D8B030D-6E8A-4147-A177-3AD203B41FA5}">
                      <a16:colId xmlns:a16="http://schemas.microsoft.com/office/drawing/2014/main" val="3625712084"/>
                    </a:ext>
                  </a:extLst>
                </a:gridCol>
              </a:tblGrid>
              <a:tr h="471784">
                <a:tc>
                  <a:txBody>
                    <a:bodyPr/>
                    <a:lstStyle/>
                    <a:p>
                      <a:pPr algn="l"/>
                      <a:endParaRPr lang="hr-H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67489"/>
                  </a:ext>
                </a:extLst>
              </a:tr>
              <a:tr h="4121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Koeficijent tekuće likvidnosti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987117"/>
                  </a:ext>
                </a:extLst>
              </a:tr>
              <a:tr h="456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Koeficijent zaduženosti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03524"/>
                  </a:ext>
                </a:extLst>
              </a:tr>
              <a:tr h="4024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Trajanje naplate potraživanja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164,16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183,14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85,87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52,94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43925"/>
                  </a:ext>
                </a:extLst>
              </a:tr>
              <a:tr h="423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Neto marža profita</a:t>
                      </a:r>
                      <a:endParaRPr lang="hr-HR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81702"/>
                  </a:ext>
                </a:extLst>
              </a:tr>
              <a:tr h="438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</a:t>
                      </a:r>
                      <a:endParaRPr lang="hr-HR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(povrat na imovinu)</a:t>
                      </a:r>
                      <a:endParaRPr lang="hr-HR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22447"/>
                  </a:ext>
                </a:extLst>
              </a:tr>
              <a:tr h="4932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(povrat na kapital)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Zaključci (1)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Društva su prezadužena i većinu imovine (preko 80%) financiraju iz tuđih izvora (iznimka su </a:t>
            </a:r>
            <a:r>
              <a:rPr lang="hr-HR" sz="2400" dirty="0" err="1" smtClean="0"/>
              <a:t>Trtar-Krtolin</a:t>
            </a:r>
            <a:r>
              <a:rPr lang="hr-HR" sz="2400" dirty="0" smtClean="0"/>
              <a:t> i Končar-obnovljivi izvori). </a:t>
            </a:r>
            <a:r>
              <a:rPr lang="hr-HR" sz="2400" dirty="0" err="1" smtClean="0"/>
              <a:t>Trtar-Krtolin</a:t>
            </a:r>
            <a:r>
              <a:rPr lang="hr-HR" sz="2400" dirty="0" smtClean="0"/>
              <a:t> se uz </a:t>
            </a:r>
            <a:r>
              <a:rPr lang="hr-HR" sz="2400" dirty="0" err="1" smtClean="0"/>
              <a:t>Aiolos</a:t>
            </a:r>
            <a:r>
              <a:rPr lang="hr-HR" sz="2400" dirty="0" smtClean="0"/>
              <a:t> projekt ističe i dobrom likvidnošću, a nelikvidnošću Končar-obnovljivi izvori. Uspoređujući navedena društva, </a:t>
            </a:r>
            <a:r>
              <a:rPr lang="hr-HR" sz="2400" dirty="0" err="1" smtClean="0"/>
              <a:t>Trtar-Krtolin</a:t>
            </a:r>
            <a:r>
              <a:rPr lang="hr-HR" sz="2400" dirty="0" smtClean="0"/>
              <a:t> ima najbolje pokazatelje te je primjer uspješnog malog proizvođača električne energije iz vjetroelektrana</a:t>
            </a:r>
          </a:p>
          <a:p>
            <a:r>
              <a:rPr lang="hr-HR" sz="2400" dirty="0" smtClean="0"/>
              <a:t>Unatoč prevelikoj zaduženosti, društva su uglavnom itekako sposobna servisirati svoje financijske obveze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Zaključci (2)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Ulaganje u vjetroelektrane je profitabilan i siguran posao, a poticaji koji se isplaćuju povlaštenim proizvođačima su izdašni i visoki, te koncentrirani na relativno mali broj tržišnih sudionika. S obzirom na strukturu financiranja kojom dominiraju tuđi izvori financiranja (krediti</a:t>
            </a:r>
            <a:r>
              <a:rPr lang="hr-HR" sz="2400" dirty="0" smtClean="0"/>
              <a:t>), </a:t>
            </a:r>
            <a:r>
              <a:rPr lang="hr-HR" sz="2400" dirty="0"/>
              <a:t>može se zaključiti da je taj posao za vlasnika relativno nerizičan</a:t>
            </a:r>
          </a:p>
          <a:p>
            <a:r>
              <a:rPr lang="hr-HR" sz="2400" dirty="0"/>
              <a:t>Otvoreno je pitanje zbog čega država proizvodnju energije iz vjetroelektrana dodatno ne liberalizira i ne otvori novim poduzetnicima. Banke su očito spremne preuzeti rizik financiranja jer su svjesne dugoročne financijske održivosti i isplativosti tih projekata.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Zaključci (3)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Nije jasno zašto javno poduzeće HEP nije aktivno uključeno u proizvodnju energije iz vjetroelektrana, pri čemu je cijelo vrijeme imao obvezu otkupa električne energije (otkupljene od povlaštenih proizvođača) od </a:t>
            </a:r>
            <a:r>
              <a:rPr lang="hr-HR" sz="2400" dirty="0" err="1"/>
              <a:t>HROTE</a:t>
            </a:r>
            <a:r>
              <a:rPr lang="hr-HR" sz="2400" dirty="0"/>
              <a:t>-a razmjerno tržišnom udjelu po reguliranoj otkupnoj </a:t>
            </a:r>
            <a:r>
              <a:rPr lang="hr-HR" sz="2400" dirty="0" smtClean="0"/>
              <a:t>cijeni</a:t>
            </a:r>
            <a:endParaRPr lang="hr-HR" sz="24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Prethodna</a:t>
            </a:r>
            <a:r>
              <a:rPr lang="en-US" sz="3600" dirty="0"/>
              <a:t> </a:t>
            </a:r>
            <a:r>
              <a:rPr lang="en-US" sz="3600" dirty="0" err="1"/>
              <a:t>izdanja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en-US" sz="2400" u="sng" dirty="0">
                <a:hlinkClick r:id="rId2"/>
              </a:rPr>
              <a:t>Br. 1. </a:t>
            </a:r>
            <a:r>
              <a:rPr lang="en-US" sz="2400" u="sng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>
                <a:hlinkClick r:id="rId2"/>
              </a:rPr>
              <a:t> </a:t>
            </a:r>
            <a:r>
              <a:rPr lang="hr-HR" sz="2400" u="sng" dirty="0">
                <a:hlinkClick r:id="rId2"/>
              </a:rPr>
              <a:t>Poslovanje nogometnih klubova u </a:t>
            </a:r>
            <a:r>
              <a:rPr lang="hr-HR" sz="2400" u="sng" dirty="0" err="1">
                <a:hlinkClick r:id="rId2"/>
              </a:rPr>
              <a:t>Hrvatsk</a:t>
            </a:r>
            <a:r>
              <a:rPr lang="en-US" sz="2400" u="sng" dirty="0" err="1">
                <a:hlinkClick r:id="rId2"/>
              </a:rPr>
              <a:t>oj</a:t>
            </a:r>
            <a:endParaRPr lang="en-US" sz="2400" u="sng" dirty="0"/>
          </a:p>
          <a:p>
            <a:pPr marL="266700" indent="-266700"/>
            <a:r>
              <a:rPr lang="en-US" sz="2400" u="sng" dirty="0" smtClean="0">
                <a:hlinkClick r:id="rId4"/>
              </a:rPr>
              <a:t>Br</a:t>
            </a:r>
            <a:r>
              <a:rPr lang="en-US" sz="2400" u="sng" dirty="0">
                <a:hlinkClick r:id="rId4"/>
              </a:rPr>
              <a:t>. 2 </a:t>
            </a:r>
            <a:r>
              <a:rPr lang="en-US" sz="2400" u="sng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>
                <a:hlinkClick r:id="rId4"/>
              </a:rPr>
              <a:t> R</a:t>
            </a:r>
            <a:r>
              <a:rPr lang="hr-HR" sz="2400" u="sng" dirty="0" err="1">
                <a:hlinkClick r:id="rId4"/>
              </a:rPr>
              <a:t>estrukturiranje</a:t>
            </a:r>
            <a:r>
              <a:rPr lang="hr-HR" sz="2400" u="sng" dirty="0">
                <a:hlinkClick r:id="rId4"/>
              </a:rPr>
              <a:t> i privatizacija brodogradilišta u Hrvatsko</a:t>
            </a:r>
            <a:r>
              <a:rPr lang="en-US" sz="2400" u="sng" dirty="0">
                <a:hlinkClick r:id="rId4"/>
              </a:rPr>
              <a:t>j</a:t>
            </a:r>
            <a:r>
              <a:rPr lang="en-US" sz="2400" u="sng" dirty="0"/>
              <a:t> </a:t>
            </a:r>
          </a:p>
          <a:p>
            <a:pPr marL="266700" indent="-266700"/>
            <a:r>
              <a:rPr lang="en-US" sz="2400" u="sng" dirty="0" smtClean="0">
                <a:solidFill>
                  <a:srgbClr val="003399"/>
                </a:solidFill>
                <a:hlinkClick r:id="rId5"/>
              </a:rPr>
              <a:t>Br</a:t>
            </a:r>
            <a:r>
              <a:rPr lang="en-US" sz="2400" u="sng" dirty="0">
                <a:solidFill>
                  <a:srgbClr val="003399"/>
                </a:solidFill>
                <a:hlinkClick r:id="rId5"/>
              </a:rPr>
              <a:t>. 3 </a:t>
            </a:r>
            <a:r>
              <a:rPr lang="en-US" sz="2400" u="sng" dirty="0">
                <a:solidFill>
                  <a:srgbClr val="003399"/>
                </a:solidFill>
                <a:sym typeface="Symbol" panose="05050102010706020507" pitchFamily="18" charset="2"/>
                <a:hlinkClick r:id="rId5"/>
              </a:rPr>
              <a:t></a:t>
            </a:r>
            <a:r>
              <a:rPr lang="en-US" sz="2400" u="sng" dirty="0">
                <a:solidFill>
                  <a:srgbClr val="003399"/>
                </a:solidFill>
                <a:hlinkClick r:id="rId5"/>
              </a:rPr>
              <a:t> </a:t>
            </a:r>
            <a:r>
              <a:rPr lang="en-US" sz="2400" u="sng" dirty="0" err="1">
                <a:solidFill>
                  <a:srgbClr val="003399"/>
                </a:solidFill>
                <a:hlinkClick r:id="rId5"/>
              </a:rPr>
              <a:t>Trž</a:t>
            </a:r>
            <a:r>
              <a:rPr lang="hr-HR" sz="2400" u="sng" dirty="0">
                <a:solidFill>
                  <a:srgbClr val="003399"/>
                </a:solidFill>
                <a:hlinkClick r:id="rId5"/>
              </a:rPr>
              <a:t>ište plina u Republici Hrvatskoj - liberalizacija i financijsko poslovanje</a:t>
            </a:r>
            <a:endParaRPr lang="en-US" sz="2400" u="sng" dirty="0">
              <a:solidFill>
                <a:srgbClr val="003399"/>
              </a:solidFill>
            </a:endParaRPr>
          </a:p>
          <a:p>
            <a:pPr marL="266700" indent="-266700"/>
            <a:r>
              <a:rPr lang="en-US" sz="2400" u="sng" dirty="0" smtClean="0">
                <a:solidFill>
                  <a:srgbClr val="003399"/>
                </a:solidFill>
                <a:hlinkClick r:id="rId3"/>
              </a:rPr>
              <a:t>Br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. 4 </a:t>
            </a:r>
            <a:r>
              <a:rPr lang="en-US" sz="2400" u="sng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rgbClr val="003399"/>
                </a:solidFill>
                <a:hlinkClick r:id="rId3"/>
              </a:rPr>
              <a:t>Restrukturiranje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rgbClr val="003399"/>
                </a:solidFill>
                <a:hlinkClick r:id="rId3"/>
              </a:rPr>
              <a:t>željezničkih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rgbClr val="003399"/>
                </a:solidFill>
                <a:hlinkClick r:id="rId3"/>
              </a:rPr>
              <a:t>poduzeća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 u </a:t>
            </a:r>
            <a:r>
              <a:rPr lang="en-US" sz="2400" u="sng" dirty="0" err="1">
                <a:solidFill>
                  <a:srgbClr val="003399"/>
                </a:solidFill>
                <a:hlinkClick r:id="rId3"/>
              </a:rPr>
              <a:t>vlasništvu</a:t>
            </a:r>
            <a:r>
              <a:rPr lang="en-US" sz="2400" u="sng" dirty="0">
                <a:solidFill>
                  <a:srgbClr val="003399"/>
                </a:solidFill>
                <a:hlinkClick r:id="rId3"/>
              </a:rPr>
              <a:t> </a:t>
            </a:r>
            <a:r>
              <a:rPr lang="hr-HR" sz="2400" u="sng" dirty="0">
                <a:solidFill>
                  <a:srgbClr val="003399"/>
                </a:solidFill>
                <a:hlinkClick r:id="rId3"/>
              </a:rPr>
              <a:t>Republike Hrvatske</a:t>
            </a:r>
            <a:endParaRPr lang="hr-HR" sz="2400" u="sng" dirty="0">
              <a:solidFill>
                <a:srgbClr val="003399"/>
              </a:solidFill>
            </a:endParaRPr>
          </a:p>
          <a:p>
            <a:pPr marL="266700" indent="-266700"/>
            <a:r>
              <a:rPr lang="hr-HR" sz="2400" u="sng" dirty="0" smtClean="0">
                <a:solidFill>
                  <a:srgbClr val="003399"/>
                </a:solidFill>
                <a:hlinkClick r:id="rId6"/>
              </a:rPr>
              <a:t>Br</a:t>
            </a:r>
            <a:r>
              <a:rPr lang="hr-HR" sz="2400" u="sng" dirty="0">
                <a:solidFill>
                  <a:srgbClr val="003399"/>
                </a:solidFill>
                <a:hlinkClick r:id="rId6"/>
              </a:rPr>
              <a:t>. 5 – Uspješnost financijskog poslovanja poduzeća (trgovačkih društava) u vlasništvu države </a:t>
            </a:r>
            <a:endParaRPr lang="hr-HR" sz="2400" u="sng" dirty="0">
              <a:solidFill>
                <a:srgbClr val="003399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5"/>
          <a:stretch/>
        </p:blipFill>
        <p:spPr>
          <a:xfrm>
            <a:off x="0" y="4179116"/>
            <a:ext cx="4684143" cy="1119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2339" y="5526606"/>
            <a:ext cx="287782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Nakladnik: Institut za javne financije</a:t>
            </a:r>
            <a:endParaRPr lang="hr-H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Zagreb, Smičiklasova 21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 (+385 1) 4886 444</a:t>
            </a:r>
            <a:r>
              <a:rPr lang="hr-H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hr-HR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</a:t>
            </a:r>
            <a:r>
              <a:rPr lang="hr-HR" sz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scus@ijf.hr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Urednici: Anto Bajo i Marko Primorac</a:t>
            </a: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www.ijf.hr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fiscus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77" y="1083394"/>
            <a:ext cx="33727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postati pouzdani izvor sektorskih analiza kroz prizmu međudjelovanja javnog i privatnog sektora u Hrvatskoj. </a:t>
            </a:r>
          </a:p>
          <a:p>
            <a:endParaRPr lang="hr-HR" sz="14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identificirati ključne izazove s kojima se suočavaju pojedini gospodarski sektori i nuditi prijedloge za poboljšanje i očuvanje </a:t>
            </a:r>
            <a:r>
              <a:rPr lang="hr-HR" sz="14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dugoročne 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stabilnosti hrvatske ekonomije</a:t>
            </a:r>
            <a:r>
              <a:rPr lang="hr-HR" sz="1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hr-HR" sz="16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408" y="853279"/>
            <a:ext cx="311469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dirty="0">
                <a:solidFill>
                  <a:schemeClr val="bg1"/>
                </a:solidFill>
              </a:rPr>
              <a:t>Glavni </a:t>
            </a:r>
            <a:r>
              <a:rPr lang="hr-HR" sz="1400" dirty="0" smtClean="0">
                <a:solidFill>
                  <a:schemeClr val="bg1"/>
                </a:solidFill>
              </a:rPr>
              <a:t>ciljevi: </a:t>
            </a:r>
            <a:endParaRPr lang="hr-HR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dubinska analiza financijskog poslovanja institucija u javnom sektoru i institucija koje su na bilo koji način povezane s proizvodnjom dobara i pružanjem usluga od šireg </a:t>
            </a:r>
            <a:r>
              <a:rPr lang="hr-HR" sz="1400" dirty="0" smtClean="0">
                <a:solidFill>
                  <a:schemeClr val="bg1"/>
                </a:solidFill>
              </a:rPr>
              <a:t>društvenog </a:t>
            </a:r>
            <a:r>
              <a:rPr lang="hr-HR" sz="1400" dirty="0">
                <a:solidFill>
                  <a:schemeClr val="bg1"/>
                </a:solidFill>
              </a:rPr>
              <a:t>interesa;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bolje razumijevanje financijskih posljedica njihova poslovanja i povećanje odgovornosti;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pružanje objektivne informacije široj stručnoj javnosti i investitorima o njihovu poslovanju;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pomoći u uklanjanju administrativnih prepreka razvoju konkurentnosti i tržišta.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600" dirty="0" err="1" smtClean="0"/>
              <a:t>Glavni</a:t>
            </a:r>
            <a:r>
              <a:rPr lang="en-US" sz="3600" dirty="0" smtClean="0"/>
              <a:t> </a:t>
            </a:r>
            <a:r>
              <a:rPr lang="en-US" sz="3600" dirty="0" err="1" smtClean="0"/>
              <a:t>cilj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izvori</a:t>
            </a:r>
            <a:r>
              <a:rPr lang="en-US" sz="3600" dirty="0" smtClean="0"/>
              <a:t> </a:t>
            </a:r>
            <a:r>
              <a:rPr lang="en-US" sz="3600" dirty="0" err="1" smtClean="0"/>
              <a:t>podataka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i="1" dirty="0" smtClean="0"/>
              <a:t>Glavni </a:t>
            </a:r>
            <a:r>
              <a:rPr lang="hr-HR" sz="2600" i="1" dirty="0"/>
              <a:t>je cilj rada analizirati tržište proizvodnje </a:t>
            </a:r>
            <a:r>
              <a:rPr lang="hr-HR" sz="2600" i="1" dirty="0" smtClean="0"/>
              <a:t>električne energije </a:t>
            </a:r>
            <a:r>
              <a:rPr lang="hr-HR" sz="2600" i="1" dirty="0"/>
              <a:t>iz vjetroelektrana i ocijeniti financijsku poziciju društava koja se bave tom djelatnošću. </a:t>
            </a:r>
            <a:r>
              <a:rPr lang="hr-HR" sz="2600" i="1" dirty="0" smtClean="0"/>
              <a:t> </a:t>
            </a:r>
            <a:endParaRPr lang="hr-HR" sz="2600" dirty="0"/>
          </a:p>
          <a:p>
            <a:pPr marL="0" indent="0">
              <a:buNone/>
            </a:pPr>
            <a:endParaRPr lang="hr-HR" sz="2600" i="1" dirty="0" smtClean="0"/>
          </a:p>
          <a:p>
            <a:pPr marL="361950" indent="-361950"/>
            <a:r>
              <a:rPr lang="hr-HR" sz="2600" i="1" dirty="0" smtClean="0"/>
              <a:t>Glavni </a:t>
            </a:r>
            <a:r>
              <a:rPr lang="hr-HR" sz="2600" i="1" dirty="0"/>
              <a:t>izvori podataka</a:t>
            </a:r>
            <a:r>
              <a:rPr lang="en-US" sz="2600" i="1" dirty="0"/>
              <a:t>:</a:t>
            </a:r>
            <a:r>
              <a:rPr lang="hr-HR" sz="2600" i="1" dirty="0"/>
              <a:t> </a:t>
            </a:r>
            <a:r>
              <a:rPr lang="hr-HR" sz="2600" i="1" dirty="0" smtClean="0"/>
              <a:t>Financijski izvještaji društava</a:t>
            </a:r>
            <a:endParaRPr lang="en-US" sz="2600" i="1" dirty="0" smtClean="0"/>
          </a:p>
          <a:p>
            <a:pPr marL="361950" indent="-361950"/>
            <a:endParaRPr lang="en-US" sz="2600" i="1" dirty="0" smtClean="0"/>
          </a:p>
          <a:p>
            <a:pPr marL="361950" indent="-361950"/>
            <a:r>
              <a:rPr lang="hr-HR" sz="2600" i="1" dirty="0"/>
              <a:t>Analiza obuhvaća razdoblje od </a:t>
            </a:r>
            <a:r>
              <a:rPr lang="hr-HR" sz="2600" i="1" dirty="0" smtClean="0"/>
              <a:t>2010. </a:t>
            </a:r>
            <a:r>
              <a:rPr lang="hr-HR" sz="2600" i="1" dirty="0"/>
              <a:t>do 2016.</a:t>
            </a:r>
            <a:endParaRPr lang="en-US" sz="2600" i="1" dirty="0"/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Obnovljivi izvori energije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Zamjenjuju fosilna goriva i pridonose smanjenju emisije stakleničkih plinova, diversifikaciji opskrbe te smanjenju ovisnosti o nepouzdanim i nestabilnim tržištima fosilnih goriva - posebice nafte i plina. </a:t>
            </a:r>
          </a:p>
          <a:p>
            <a:r>
              <a:rPr lang="hr-HR" sz="2200" dirty="0" smtClean="0"/>
              <a:t>Od značaja je i Direktiva 2009/28/EZ koja određuje obvezne nacionalne udjele energije iz obnovljivih izvora u konačnoj bruto potrošnji te udio obnovljivih izvora energije u prometu. Takvi obvezni nacionalni ciljevi su u skladu  s ciljem EU da do 2020. ostvari</a:t>
            </a:r>
            <a:r>
              <a:rPr lang="hr-HR" sz="2000" dirty="0" smtClean="0"/>
              <a:t>:</a:t>
            </a:r>
          </a:p>
          <a:p>
            <a:pPr lvl="1"/>
            <a:r>
              <a:rPr lang="hr-HR" sz="2000" dirty="0" smtClean="0"/>
              <a:t>najmanje </a:t>
            </a:r>
            <a:r>
              <a:rPr lang="hr-HR" sz="2000" dirty="0"/>
              <a:t>20% energije iz obnovljivih izvora u konačnoj bruto potrošnji energije,</a:t>
            </a:r>
          </a:p>
          <a:p>
            <a:pPr lvl="1"/>
            <a:r>
              <a:rPr lang="hr-HR" sz="2000" dirty="0"/>
              <a:t>proizvodnju 10% goriva za promet iz obnovljivih </a:t>
            </a:r>
            <a:r>
              <a:rPr lang="hr-HR" sz="2000" dirty="0" smtClean="0"/>
              <a:t>izvora</a:t>
            </a:r>
            <a:endParaRPr lang="hr-HR" sz="20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Obnovljivi izvori energije u EU</a:t>
            </a:r>
            <a:endParaRPr lang="hr-HR" sz="36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1914"/>
              </p:ext>
            </p:extLst>
          </p:nvPr>
        </p:nvGraphicFramePr>
        <p:xfrm>
          <a:off x="848360" y="1311633"/>
          <a:ext cx="7518400" cy="3892827"/>
        </p:xfrm>
        <a:graphic>
          <a:graphicData uri="http://schemas.openxmlformats.org/drawingml/2006/table">
            <a:tbl>
              <a:tblPr firstRow="1" firstCol="1" bandRow="1"/>
              <a:tblGrid>
                <a:gridCol w="3640641">
                  <a:extLst>
                    <a:ext uri="{9D8B030D-6E8A-4147-A177-3AD203B41FA5}">
                      <a16:colId xmlns:a16="http://schemas.microsoft.com/office/drawing/2014/main" val="3082378832"/>
                    </a:ext>
                  </a:extLst>
                </a:gridCol>
                <a:gridCol w="3877759">
                  <a:extLst>
                    <a:ext uri="{9D8B030D-6E8A-4147-A177-3AD203B41FA5}">
                      <a16:colId xmlns:a16="http://schemas.microsoft.com/office/drawing/2014/main" val="4030788992"/>
                    </a:ext>
                  </a:extLst>
                </a:gridCol>
              </a:tblGrid>
              <a:tr h="704371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Ukupna </a:t>
                      </a:r>
                      <a:r>
                        <a:rPr lang="hr-HR" sz="11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energije u EU-28 u 2015. (u %)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Udio </a:t>
                      </a:r>
                      <a:r>
                        <a:rPr lang="hr-HR" sz="11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pojedinih obnovljivih izvora u ukupnoj proizvodnji energije iz obnovljivih izvora (u %)</a:t>
                      </a:r>
                      <a:endParaRPr lang="hr-HR" sz="900" b="1" dirty="0">
                        <a:solidFill>
                          <a:srgbClr val="5B9BD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653590"/>
                  </a:ext>
                </a:extLst>
              </a:tr>
              <a:tr h="3188456"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880388"/>
                  </a:ext>
                </a:extLst>
              </a:tr>
            </a:tbl>
          </a:graphicData>
        </a:graphic>
      </p:graphicFrame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486436892"/>
              </p:ext>
            </p:extLst>
          </p:nvPr>
        </p:nvGraphicFramePr>
        <p:xfrm>
          <a:off x="647700" y="1964375"/>
          <a:ext cx="3488690" cy="339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1095401621"/>
              </p:ext>
            </p:extLst>
          </p:nvPr>
        </p:nvGraphicFramePr>
        <p:xfrm>
          <a:off x="4626458" y="1903414"/>
          <a:ext cx="3740302" cy="345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pl-PL" sz="3500" dirty="0"/>
              <a:t>Proizvodnja energije iz vjetroelektrana u EU od 2010. do 2016. (u TWh)</a:t>
            </a:r>
            <a:endParaRPr lang="hr-HR" sz="35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17689"/>
              </p:ext>
            </p:extLst>
          </p:nvPr>
        </p:nvGraphicFramePr>
        <p:xfrm>
          <a:off x="798194" y="1820278"/>
          <a:ext cx="7026671" cy="3673741"/>
        </p:xfrm>
        <a:graphic>
          <a:graphicData uri="http://schemas.openxmlformats.org/drawingml/2006/table">
            <a:tbl>
              <a:tblPr firstRow="1" firstCol="1" bandRow="1"/>
              <a:tblGrid>
                <a:gridCol w="1512510">
                  <a:extLst>
                    <a:ext uri="{9D8B030D-6E8A-4147-A177-3AD203B41FA5}">
                      <a16:colId xmlns:a16="http://schemas.microsoft.com/office/drawing/2014/main" val="1351084432"/>
                    </a:ext>
                  </a:extLst>
                </a:gridCol>
                <a:gridCol w="1525906">
                  <a:extLst>
                    <a:ext uri="{9D8B030D-6E8A-4147-A177-3AD203B41FA5}">
                      <a16:colId xmlns:a16="http://schemas.microsoft.com/office/drawing/2014/main" val="24015638"/>
                    </a:ext>
                  </a:extLst>
                </a:gridCol>
                <a:gridCol w="1675951">
                  <a:extLst>
                    <a:ext uri="{9D8B030D-6E8A-4147-A177-3AD203B41FA5}">
                      <a16:colId xmlns:a16="http://schemas.microsoft.com/office/drawing/2014/main" val="868909282"/>
                    </a:ext>
                  </a:extLst>
                </a:gridCol>
                <a:gridCol w="2312304">
                  <a:extLst>
                    <a:ext uri="{9D8B030D-6E8A-4147-A177-3AD203B41FA5}">
                      <a16:colId xmlns:a16="http://schemas.microsoft.com/office/drawing/2014/main" val="970551117"/>
                    </a:ext>
                  </a:extLst>
                </a:gridCol>
              </a:tblGrid>
              <a:tr h="122059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Potrošnja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proizvodnje vjetroelektrana u ukupnoj potrošnji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05185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3.415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394878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3.328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20982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3.300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795189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3.280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94374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2.798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81692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2.770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97504"/>
                  </a:ext>
                </a:extLst>
              </a:tr>
              <a:tr h="350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2.860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97160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697865" y="5465376"/>
            <a:ext cx="7895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err="1">
                <a:solidFill>
                  <a:srgbClr val="C00000"/>
                </a:solidFill>
                <a:ea typeface="Marlene Reg" panose="02000000000000000000" pitchFamily="50" charset="-18"/>
              </a:rPr>
              <a:t>Izvor</a:t>
            </a:r>
            <a:r>
              <a:rPr lang="en-GB" sz="1400" i="1" dirty="0">
                <a:solidFill>
                  <a:srgbClr val="C00000"/>
                </a:solidFill>
                <a:ea typeface="Marlene Reg" panose="02000000000000000000" pitchFamily="50" charset="-18"/>
              </a:rPr>
              <a:t>: </a:t>
            </a:r>
            <a:r>
              <a:rPr lang="en-GB" sz="1400" i="1" dirty="0" err="1">
                <a:solidFill>
                  <a:srgbClr val="004D76"/>
                </a:solidFill>
                <a:ea typeface="Marlene Reg" panose="02000000000000000000" pitchFamily="50" charset="-18"/>
              </a:rPr>
              <a:t>Autori</a:t>
            </a:r>
            <a:r>
              <a:rPr lang="en-GB" sz="1400" i="1" dirty="0">
                <a:solidFill>
                  <a:srgbClr val="004D76"/>
                </a:solidFill>
                <a:ea typeface="Marlene Reg" panose="02000000000000000000" pitchFamily="50" charset="-18"/>
              </a:rPr>
              <a:t> </a:t>
            </a:r>
            <a:r>
              <a:rPr lang="en-GB" sz="1400" i="1" dirty="0" err="1">
                <a:solidFill>
                  <a:srgbClr val="004D76"/>
                </a:solidFill>
                <a:ea typeface="Marlene Reg" panose="02000000000000000000" pitchFamily="50" charset="-18"/>
              </a:rPr>
              <a:t>prema</a:t>
            </a:r>
            <a:r>
              <a:rPr lang="en-GB" sz="1400" i="1" dirty="0">
                <a:solidFill>
                  <a:srgbClr val="004D76"/>
                </a:solidFill>
                <a:ea typeface="Marlene Reg" panose="02000000000000000000" pitchFamily="50" charset="-18"/>
              </a:rPr>
              <a:t> </a:t>
            </a:r>
            <a:r>
              <a:rPr lang="en-GB" sz="1400" i="1" dirty="0" err="1">
                <a:solidFill>
                  <a:srgbClr val="004D76"/>
                </a:solidFill>
                <a:ea typeface="Marlene Reg" panose="02000000000000000000" pitchFamily="50" charset="-18"/>
              </a:rPr>
              <a:t>podatcima</a:t>
            </a:r>
            <a:r>
              <a:rPr lang="en-GB" sz="1400" i="1" dirty="0">
                <a:solidFill>
                  <a:srgbClr val="004D76"/>
                </a:solidFill>
                <a:ea typeface="Marlene Reg" panose="02000000000000000000" pitchFamily="50" charset="-18"/>
              </a:rPr>
              <a:t> </a:t>
            </a:r>
            <a:r>
              <a:rPr lang="en-GB" sz="1400" i="1" dirty="0" err="1">
                <a:solidFill>
                  <a:srgbClr val="004D76"/>
                </a:solidFill>
                <a:ea typeface="Marlene Reg" panose="02000000000000000000" pitchFamily="50" charset="-18"/>
              </a:rPr>
              <a:t>WindEurope</a:t>
            </a:r>
            <a:r>
              <a:rPr lang="en-GB" sz="1400" i="1" dirty="0">
                <a:solidFill>
                  <a:srgbClr val="004D76"/>
                </a:solidFill>
                <a:ea typeface="Marlene Reg" panose="02000000000000000000" pitchFamily="50" charset="-18"/>
              </a:rPr>
              <a:t>, (2017)</a:t>
            </a:r>
            <a:endParaRPr lang="hr-HR" sz="1400" i="1" dirty="0">
              <a:solidFill>
                <a:srgbClr val="004D76"/>
              </a:solidFill>
              <a:ea typeface="Marlene Reg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06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Proizvodnja i  promet energije iz vjetroelektrana u Hrvatskoj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/>
              <a:t>U Hrvatskoj se proizvodnja energije iz vjetroelektrana povećala 15 puta, s</a:t>
            </a:r>
            <a:r>
              <a:rPr lang="hr-HR" sz="2600" b="1" dirty="0"/>
              <a:t> </a:t>
            </a:r>
            <a:r>
              <a:rPr lang="hr-HR" sz="2600" dirty="0"/>
              <a:t>početnih 0,067 TWh u 2010. na 1,01 TWh 2016.</a:t>
            </a:r>
            <a:r>
              <a:rPr lang="hr-HR" sz="2600" i="1" dirty="0"/>
              <a:t> </a:t>
            </a:r>
          </a:p>
          <a:p>
            <a:r>
              <a:rPr lang="hr-HR" sz="2600" dirty="0" smtClean="0"/>
              <a:t>Udio </a:t>
            </a:r>
            <a:r>
              <a:rPr lang="hr-HR" sz="2600" dirty="0"/>
              <a:t>proizvodnje energije iz vjetroelektrana u ukupnoj proizvodnji električne energije se povećao s  0,5% u 2010. na 9% u 2016. dok se udio u ukupnoj potrošnji povećao s 0,4% na 5,7%. </a:t>
            </a:r>
          </a:p>
          <a:p>
            <a:r>
              <a:rPr lang="hr-HR" sz="2600" dirty="0" smtClean="0"/>
              <a:t>Jedan </a:t>
            </a:r>
            <a:r>
              <a:rPr lang="hr-HR" sz="2600" dirty="0"/>
              <a:t>od razloga takve ekspanzije su financijski poticaji države za proizvodnju iz obnovljivih izvora energije, jer su vjetroelektrane u skupini </a:t>
            </a:r>
            <a:r>
              <a:rPr lang="hr-HR" sz="2600" b="1" i="1" dirty="0"/>
              <a:t>povlaštenih proizvođača električne energije</a:t>
            </a:r>
            <a:r>
              <a:rPr lang="hr-HR" sz="2600" dirty="0"/>
              <a:t>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 smtClean="0"/>
              <a:t>Obnovljivi izvori energije u </a:t>
            </a:r>
            <a:r>
              <a:rPr lang="hr-HR" sz="3600" dirty="0" smtClean="0"/>
              <a:t>Hrvatskoj</a:t>
            </a:r>
            <a:endParaRPr lang="hr-HR" sz="36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36230"/>
              </p:ext>
            </p:extLst>
          </p:nvPr>
        </p:nvGraphicFramePr>
        <p:xfrm>
          <a:off x="848360" y="1311633"/>
          <a:ext cx="7518400" cy="3892827"/>
        </p:xfrm>
        <a:graphic>
          <a:graphicData uri="http://schemas.openxmlformats.org/drawingml/2006/table">
            <a:tbl>
              <a:tblPr firstRow="1" firstCol="1" bandRow="1"/>
              <a:tblGrid>
                <a:gridCol w="3640641">
                  <a:extLst>
                    <a:ext uri="{9D8B030D-6E8A-4147-A177-3AD203B41FA5}">
                      <a16:colId xmlns:a16="http://schemas.microsoft.com/office/drawing/2014/main" val="3082378832"/>
                    </a:ext>
                  </a:extLst>
                </a:gridCol>
                <a:gridCol w="3877759">
                  <a:extLst>
                    <a:ext uri="{9D8B030D-6E8A-4147-A177-3AD203B41FA5}">
                      <a16:colId xmlns:a16="http://schemas.microsoft.com/office/drawing/2014/main" val="4030788992"/>
                    </a:ext>
                  </a:extLst>
                </a:gridCol>
              </a:tblGrid>
              <a:tr h="704371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Udjeli proizvodnje električne energije povlaštenih proizvođača po tehnologijama u 2016. (u%)</a:t>
                      </a:r>
                      <a:endParaRPr lang="hr-HR" sz="1100" b="1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Veličina prometa i proizvedene električne energije u Hrvatskoj od 2010. do 2016.</a:t>
                      </a:r>
                      <a:endParaRPr lang="hr-HR" sz="900" b="1" dirty="0">
                        <a:solidFill>
                          <a:srgbClr val="5B9BD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653590"/>
                  </a:ext>
                </a:extLst>
              </a:tr>
              <a:tr h="3188456"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880388"/>
                  </a:ext>
                </a:extLst>
              </a:tr>
            </a:tbl>
          </a:graphicData>
        </a:graphic>
      </p:graphicFrame>
      <p:graphicFrame>
        <p:nvGraphicFramePr>
          <p:cNvPr id="42" name="Grafikon 12"/>
          <p:cNvGraphicFramePr/>
          <p:nvPr>
            <p:extLst>
              <p:ext uri="{D42A27DB-BD31-4B8C-83A1-F6EECF244321}">
                <p14:modId xmlns:p14="http://schemas.microsoft.com/office/powerpoint/2010/main" val="447355683"/>
              </p:ext>
            </p:extLst>
          </p:nvPr>
        </p:nvGraphicFramePr>
        <p:xfrm>
          <a:off x="419725" y="1964375"/>
          <a:ext cx="3936375" cy="38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95461"/>
              </p:ext>
            </p:extLst>
          </p:nvPr>
        </p:nvGraphicFramePr>
        <p:xfrm>
          <a:off x="4429591" y="1964375"/>
          <a:ext cx="4452080" cy="3889285"/>
        </p:xfrm>
        <a:graphic>
          <a:graphicData uri="http://schemas.openxmlformats.org/drawingml/2006/table">
            <a:tbl>
              <a:tblPr firstRow="1" firstCol="1" bandRow="1"/>
              <a:tblGrid>
                <a:gridCol w="899412">
                  <a:extLst>
                    <a:ext uri="{9D8B030D-6E8A-4147-A177-3AD203B41FA5}">
                      <a16:colId xmlns:a16="http://schemas.microsoft.com/office/drawing/2014/main" val="1019504220"/>
                    </a:ext>
                  </a:extLst>
                </a:gridCol>
                <a:gridCol w="470461">
                  <a:extLst>
                    <a:ext uri="{9D8B030D-6E8A-4147-A177-3AD203B41FA5}">
                      <a16:colId xmlns:a16="http://schemas.microsoft.com/office/drawing/2014/main" val="3934346200"/>
                    </a:ext>
                  </a:extLst>
                </a:gridCol>
                <a:gridCol w="391474">
                  <a:extLst>
                    <a:ext uri="{9D8B030D-6E8A-4147-A177-3AD203B41FA5}">
                      <a16:colId xmlns:a16="http://schemas.microsoft.com/office/drawing/2014/main" val="1981677814"/>
                    </a:ext>
                  </a:extLst>
                </a:gridCol>
                <a:gridCol w="449805">
                  <a:extLst>
                    <a:ext uri="{9D8B030D-6E8A-4147-A177-3AD203B41FA5}">
                      <a16:colId xmlns:a16="http://schemas.microsoft.com/office/drawing/2014/main" val="2460635311"/>
                    </a:ext>
                  </a:extLst>
                </a:gridCol>
                <a:gridCol w="404634">
                  <a:extLst>
                    <a:ext uri="{9D8B030D-6E8A-4147-A177-3AD203B41FA5}">
                      <a16:colId xmlns:a16="http://schemas.microsoft.com/office/drawing/2014/main" val="3668313002"/>
                    </a:ext>
                  </a:extLst>
                </a:gridCol>
                <a:gridCol w="429200">
                  <a:extLst>
                    <a:ext uri="{9D8B030D-6E8A-4147-A177-3AD203B41FA5}">
                      <a16:colId xmlns:a16="http://schemas.microsoft.com/office/drawing/2014/main" val="1274945083"/>
                    </a:ext>
                  </a:extLst>
                </a:gridCol>
                <a:gridCol w="402027">
                  <a:extLst>
                    <a:ext uri="{9D8B030D-6E8A-4147-A177-3AD203B41FA5}">
                      <a16:colId xmlns:a16="http://schemas.microsoft.com/office/drawing/2014/main" val="2543496207"/>
                    </a:ext>
                  </a:extLst>
                </a:gridCol>
                <a:gridCol w="439252">
                  <a:extLst>
                    <a:ext uri="{9D8B030D-6E8A-4147-A177-3AD203B41FA5}">
                      <a16:colId xmlns:a16="http://schemas.microsoft.com/office/drawing/2014/main" val="18443939"/>
                    </a:ext>
                  </a:extLst>
                </a:gridCol>
                <a:gridCol w="565815">
                  <a:extLst>
                    <a:ext uri="{9D8B030D-6E8A-4147-A177-3AD203B41FA5}">
                      <a16:colId xmlns:a16="http://schemas.microsoft.com/office/drawing/2014/main" val="1932359574"/>
                    </a:ext>
                  </a:extLst>
                </a:gridCol>
              </a:tblGrid>
              <a:tr h="844054">
                <a:tc>
                  <a:txBody>
                    <a:bodyPr/>
                    <a:lstStyle/>
                    <a:p>
                      <a:pPr algn="l"/>
                      <a:endParaRPr lang="hr-H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Prosjek </a:t>
                      </a:r>
                      <a:endParaRPr lang="hr-H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62854"/>
                  </a:ext>
                </a:extLst>
              </a:tr>
              <a:tr h="6221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Potrošnja(u TWh)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041010"/>
                  </a:ext>
                </a:extLst>
              </a:tr>
              <a:tr h="8077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Ukupna proizvodnja </a:t>
                      </a:r>
                      <a:b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 TWh)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13,26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9,99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solidFill>
                            <a:srgbClr val="004D76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9,897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12,79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11,35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315630"/>
                  </a:ext>
                </a:extLst>
              </a:tr>
              <a:tr h="8077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iz </a:t>
                      </a:r>
                      <a:b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vjetroelektrana (u TWh)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35412"/>
                  </a:ext>
                </a:extLst>
              </a:tr>
              <a:tr h="8077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Udio vjetroelektrana </a:t>
                      </a:r>
                      <a:endParaRPr lang="hr-HR" sz="900" dirty="0" smtClean="0">
                        <a:solidFill>
                          <a:srgbClr val="004D7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ukupnoj proizvodnji (u %)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3,59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8,91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62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Tržište energije proizvedene iz vjetroelektrana u </a:t>
            </a:r>
            <a:r>
              <a:rPr lang="hr-HR" sz="3600" dirty="0" smtClean="0"/>
              <a:t>Hrvatskoj (1)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Tržište energije iz vjetroelektrana u Hrvatskoj je dinamično i u fazi razvoja. Od 2010. do 2016. proizvodnja energije iz vjetroelektrana porasla je čak 15 puta. Jedan od razloga su visoke cijene po kojima </a:t>
            </a:r>
            <a:r>
              <a:rPr lang="hr-HR" dirty="0" err="1"/>
              <a:t>HROTE</a:t>
            </a:r>
            <a:r>
              <a:rPr lang="hr-HR" dirty="0"/>
              <a:t> otkupljuje električnu energiju od povlaštenih proizvođača. </a:t>
            </a:r>
          </a:p>
          <a:p>
            <a:endParaRPr lang="hr-HR" dirty="0"/>
          </a:p>
          <a:p>
            <a:r>
              <a:rPr lang="hr-HR" dirty="0"/>
              <a:t>Prosječna cijena električne energije u 2015. isplaćena povlaštenim proizvođačima u sustavu poticaja bila je tri puta viša od godišnjeg prosjeka cijena električne energije na Hrvatskoj najbližim burzama električne energije (slovenskoj - </a:t>
            </a:r>
            <a:r>
              <a:rPr lang="hr-HR" dirty="0" err="1"/>
              <a:t>BSP</a:t>
            </a:r>
            <a:r>
              <a:rPr lang="hr-HR" dirty="0"/>
              <a:t> i mađarskoj burzi - </a:t>
            </a:r>
            <a:r>
              <a:rPr lang="hr-HR" dirty="0" err="1"/>
              <a:t>HUPX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pl-PL" sz="3500" dirty="0"/>
              <a:t>Glavni sudionici na tržištu energije iz vjetroelektrana</a:t>
            </a:r>
            <a:endParaRPr lang="hr-HR" sz="35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siječanj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34066"/>
              </p:ext>
            </p:extLst>
          </p:nvPr>
        </p:nvGraphicFramePr>
        <p:xfrm>
          <a:off x="779145" y="1603946"/>
          <a:ext cx="7736206" cy="4616974"/>
        </p:xfrm>
        <a:graphic>
          <a:graphicData uri="http://schemas.openxmlformats.org/drawingml/2006/table">
            <a:tbl>
              <a:tblPr firstRow="1" firstCol="1" bandRow="1"/>
              <a:tblGrid>
                <a:gridCol w="1611786">
                  <a:extLst>
                    <a:ext uri="{9D8B030D-6E8A-4147-A177-3AD203B41FA5}">
                      <a16:colId xmlns:a16="http://schemas.microsoft.com/office/drawing/2014/main" val="2899073500"/>
                    </a:ext>
                  </a:extLst>
                </a:gridCol>
                <a:gridCol w="1566472">
                  <a:extLst>
                    <a:ext uri="{9D8B030D-6E8A-4147-A177-3AD203B41FA5}">
                      <a16:colId xmlns:a16="http://schemas.microsoft.com/office/drawing/2014/main" val="1807624488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val="4127316837"/>
                    </a:ext>
                  </a:extLst>
                </a:gridCol>
                <a:gridCol w="1791325">
                  <a:extLst>
                    <a:ext uri="{9D8B030D-6E8A-4147-A177-3AD203B41FA5}">
                      <a16:colId xmlns:a16="http://schemas.microsoft.com/office/drawing/2014/main" val="2157555625"/>
                    </a:ext>
                  </a:extLst>
                </a:gridCol>
                <a:gridCol w="1042754">
                  <a:extLst>
                    <a:ext uri="{9D8B030D-6E8A-4147-A177-3AD203B41FA5}">
                      <a16:colId xmlns:a16="http://schemas.microsoft.com/office/drawing/2014/main" val="2160969333"/>
                    </a:ext>
                  </a:extLst>
                </a:gridCol>
              </a:tblGrid>
              <a:tr h="367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Proizvođač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Postrojenje / vjetroelektrana</a:t>
                      </a:r>
                      <a:endParaRPr lang="hr-HR" sz="1150" b="1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Instalirana snaga (MW)</a:t>
                      </a:r>
                      <a:endParaRPr lang="hr-HR" sz="1150" b="1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Lokacija (županija)</a:t>
                      </a:r>
                      <a:endParaRPr lang="hr-HR" sz="1150" b="1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Proizvođač agregata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94912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Aiolos projekt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Ogorje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42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Vestas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03398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Crno brdo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Crno Brdo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10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Šibensko-kninska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Leitwind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27959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Eko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ZD2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18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Zadraska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Siemens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821629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Eko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ZD3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18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Zadarska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Siemens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26536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Eko - energija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Zelengrad Obrovac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42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Zadarska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Vestas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84410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Eko Zadar dva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ZD4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9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Zadarska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Siemens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354385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Jelinak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Jelinak 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30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Acciona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944724"/>
                  </a:ext>
                </a:extLst>
              </a:tr>
              <a:tr h="367031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Končar-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obnovljivi </a:t>
                      </a: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izvori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Pometeno Brdo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17,5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Končar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47910"/>
                  </a:ext>
                </a:extLst>
              </a:tr>
              <a:tr h="367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Končar-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obnovljivi </a:t>
                      </a: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izvori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Pometeno Brdo 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(Rekonstrukcija)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2,5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Končar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47661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Orlice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Orlice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9,6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Šibensko-kninska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54340"/>
                  </a:ext>
                </a:extLst>
              </a:tr>
              <a:tr h="1992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Oštra stina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ST1-2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20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Siemens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62617"/>
                  </a:ext>
                </a:extLst>
              </a:tr>
              <a:tr h="1992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Oštra stina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ST1</a:t>
                      </a: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-2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20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9711"/>
                  </a:ext>
                </a:extLst>
              </a:tr>
              <a:tr h="367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Ponikve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Ponikve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34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Dubrovačko-neretvanska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755131"/>
                  </a:ext>
                </a:extLst>
              </a:tr>
              <a:tr h="367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RP Global Danilo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Velika glava, </a:t>
                      </a:r>
                      <a:r>
                        <a:rPr lang="hr-HR" sz="1150" dirty="0" err="1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Bubrig</a:t>
                      </a:r>
                      <a:endParaRPr lang="hr-HR" sz="1150" dirty="0" smtClean="0">
                        <a:solidFill>
                          <a:srgbClr val="004D76"/>
                        </a:solidFill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Crni vrh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43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Šibensko-kninska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914706"/>
                  </a:ext>
                </a:extLst>
              </a:tr>
              <a:tr h="1992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Rudine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Rudine 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34,2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Splitsko-dalmatinska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098917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Selan 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Vrataruša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42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Ličko-senjska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Vestas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578585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Trtar</a:t>
                      </a: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15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Krtolin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Trtarkrtolin 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11,2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Šibensko-kninska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Enercon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402412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Velika </a:t>
                      </a:r>
                      <a:r>
                        <a:rPr lang="hr-HR" sz="1150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popina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ZD6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9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Zadarska</a:t>
                      </a:r>
                      <a:endParaRPr lang="hr-HR" sz="115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Siemens</a:t>
                      </a:r>
                      <a:endParaRPr lang="hr-HR" sz="1150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306819"/>
                  </a:ext>
                </a:extLst>
              </a:tr>
              <a:tr h="1820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 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412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 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Marlene Reg" panose="02000000000000000000" pitchFamily="50" charset="-18"/>
                          <a:cs typeface="Times New Roman" panose="02020603050405020304" pitchFamily="18" charset="0"/>
                        </a:rPr>
                        <a:t> </a:t>
                      </a:r>
                      <a:endParaRPr lang="hr-HR" sz="1150" b="1" dirty="0">
                        <a:effectLst/>
                        <a:latin typeface="+mn-lt"/>
                        <a:ea typeface="Marlene Reg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9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jo-fisc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jo-fiscus" id="{1613316A-BB1F-4A7D-9475-1F9F73070F63}" vid="{D61CF2EE-50C8-4263-A8DE-DAB01688D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bajo-fiscus</Template>
  <TotalTime>619</TotalTime>
  <Words>2125</Words>
  <Application>Microsoft Office PowerPoint</Application>
  <PresentationFormat>On-screen Show (4:3)</PresentationFormat>
  <Paragraphs>648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Marlene Reg</vt:lpstr>
      <vt:lpstr>Symbol</vt:lpstr>
      <vt:lpstr>Times New Roman</vt:lpstr>
      <vt:lpstr>Wingdings</vt:lpstr>
      <vt:lpstr>bajo-fiscus</vt:lpstr>
      <vt:lpstr>HRVATSKO TRŽIŠTE ENERGIJE PROIZVEDENE  IZ VJETROELEKTRANA</vt:lpstr>
      <vt:lpstr>Glavni cilj i izvori podataka</vt:lpstr>
      <vt:lpstr>Obnovljivi izvori energije</vt:lpstr>
      <vt:lpstr>Obnovljivi izvori energije u EU</vt:lpstr>
      <vt:lpstr>Proizvodnja energije iz vjetroelektrana u EU od 2010. do 2016. (u TWh)</vt:lpstr>
      <vt:lpstr>Proizvodnja i  promet energije iz vjetroelektrana u Hrvatskoj</vt:lpstr>
      <vt:lpstr>Obnovljivi izvori energije u Hrvatskoj</vt:lpstr>
      <vt:lpstr>Tržište energije proizvedene iz vjetroelektrana u Hrvatskoj (1)</vt:lpstr>
      <vt:lpstr>Glavni sudionici na tržištu energije iz vjetroelektrana</vt:lpstr>
      <vt:lpstr>Tržište energije proizvedene iz vjetroelektrana u Hrvatskoj (2)</vt:lpstr>
      <vt:lpstr>Tržište energije proizvedene iz vjetroelektrana u Hrvatskoj (3)</vt:lpstr>
      <vt:lpstr>Osnovne informacije o aktivnim vjetroelektranama u Hrvatskoj u 2016.</vt:lpstr>
      <vt:lpstr>Analiza financijskog položaja društava od 2014. do 2016. (u mil. kn)</vt:lpstr>
      <vt:lpstr>Imovina, obveze i odabrani financijski pokazatelji</vt:lpstr>
      <vt:lpstr>Zaključci (1)</vt:lpstr>
      <vt:lpstr>Zaključci (2)</vt:lpstr>
      <vt:lpstr>Zaključci (3)</vt:lpstr>
      <vt:lpstr>Prethodna izdanja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Fabris</dc:creator>
  <cp:lastModifiedBy>Martina Fabris</cp:lastModifiedBy>
  <cp:revision>82</cp:revision>
  <cp:lastPrinted>2017-09-04T10:05:24Z</cp:lastPrinted>
  <dcterms:created xsi:type="dcterms:W3CDTF">2017-09-01T19:26:25Z</dcterms:created>
  <dcterms:modified xsi:type="dcterms:W3CDTF">2018-01-18T08:14:35Z</dcterms:modified>
</cp:coreProperties>
</file>