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3" r:id="rId12"/>
    <p:sldId id="265" r:id="rId13"/>
    <p:sldId id="266" r:id="rId14"/>
    <p:sldId id="271" r:id="rId15"/>
    <p:sldId id="267" r:id="rId16"/>
    <p:sldId id="268" r:id="rId17"/>
    <p:sldId id="275" r:id="rId18"/>
    <p:sldId id="272" r:id="rId19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4D76"/>
    <a:srgbClr val="0033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Infrastruktura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Sheet1!$C$18:$G$18</c:f>
              <c:strCache>
                <c:ptCount val="5"/>
                <c:pt idx="0">
                  <c:v>2011.</c:v>
                </c:pt>
                <c:pt idx="1">
                  <c:v>2012.</c:v>
                </c:pt>
                <c:pt idx="2">
                  <c:v>2013.</c:v>
                </c:pt>
                <c:pt idx="3">
                  <c:v>2014.</c:v>
                </c:pt>
                <c:pt idx="4">
                  <c:v>2015.</c:v>
                </c:pt>
              </c:strCache>
            </c:strRef>
          </c:cat>
          <c:val>
            <c:numRef>
              <c:f>Sheet1!$C$19:$G$19</c:f>
              <c:numCache>
                <c:formatCode>General</c:formatCode>
                <c:ptCount val="5"/>
                <c:pt idx="0">
                  <c:v>81</c:v>
                </c:pt>
                <c:pt idx="1">
                  <c:v>74</c:v>
                </c:pt>
                <c:pt idx="2">
                  <c:v>57</c:v>
                </c:pt>
                <c:pt idx="3">
                  <c:v>71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B-4F66-84BB-3A73A8885BCF}"/>
            </c:ext>
          </c:extLst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Cargo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Sheet1!$C$18:$G$18</c:f>
              <c:strCache>
                <c:ptCount val="5"/>
                <c:pt idx="0">
                  <c:v>2011.</c:v>
                </c:pt>
                <c:pt idx="1">
                  <c:v>2012.</c:v>
                </c:pt>
                <c:pt idx="2">
                  <c:v>2013.</c:v>
                </c:pt>
                <c:pt idx="3">
                  <c:v>2014.</c:v>
                </c:pt>
                <c:pt idx="4">
                  <c:v>2015.</c:v>
                </c:pt>
              </c:strCache>
            </c:strRef>
          </c:cat>
          <c:val>
            <c:numRef>
              <c:f>Sheet1!$C$20:$G$20</c:f>
              <c:numCache>
                <c:formatCode>General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23</c:v>
                </c:pt>
                <c:pt idx="3">
                  <c:v>23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2B-4F66-84BB-3A73A8885BCF}"/>
            </c:ext>
          </c:extLst>
        </c:ser>
        <c:ser>
          <c:idx val="2"/>
          <c:order val="2"/>
          <c:tx>
            <c:strRef>
              <c:f>Sheet1!$B$21</c:f>
              <c:strCache>
                <c:ptCount val="1"/>
                <c:pt idx="0">
                  <c:v>Putnički prijevoz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Sheet1!$C$18:$G$18</c:f>
              <c:strCache>
                <c:ptCount val="5"/>
                <c:pt idx="0">
                  <c:v>2011.</c:v>
                </c:pt>
                <c:pt idx="1">
                  <c:v>2012.</c:v>
                </c:pt>
                <c:pt idx="2">
                  <c:v>2013.</c:v>
                </c:pt>
                <c:pt idx="3">
                  <c:v>2014.</c:v>
                </c:pt>
                <c:pt idx="4">
                  <c:v>2015.</c:v>
                </c:pt>
              </c:strCache>
            </c:strRef>
          </c:cat>
          <c:val>
            <c:numRef>
              <c:f>Sheet1!$C$21:$G$21</c:f>
              <c:numCache>
                <c:formatCode>General</c:formatCode>
                <c:ptCount val="5"/>
                <c:pt idx="0">
                  <c:v>32</c:v>
                </c:pt>
                <c:pt idx="1">
                  <c:v>47</c:v>
                </c:pt>
                <c:pt idx="2">
                  <c:v>58</c:v>
                </c:pt>
                <c:pt idx="3">
                  <c:v>67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2B-4F66-84BB-3A73A8885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19904"/>
        <c:axId val="242820464"/>
      </c:barChart>
      <c:catAx>
        <c:axId val="2428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42820464"/>
        <c:crosses val="autoZero"/>
        <c:auto val="1"/>
        <c:lblAlgn val="ctr"/>
        <c:lblOffset val="100"/>
        <c:noMultiLvlLbl val="0"/>
      </c:catAx>
      <c:valAx>
        <c:axId val="2428204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42819904"/>
        <c:crosses val="autoZero"/>
        <c:crossBetween val="between"/>
      </c:valAx>
      <c:spPr>
        <a:noFill/>
        <a:ln w="3175"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400">
          <a:solidFill>
            <a:srgbClr val="004D76"/>
          </a:solidFill>
          <a:latin typeface="Arial" panose="020B0604020202020204" pitchFamily="34" charset="0"/>
          <a:ea typeface="Marlene Lt" panose="02000000000000000000" pitchFamily="50" charset="-18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Word]List1'!$B$1</c:f>
              <c:strCache>
                <c:ptCount val="1"/>
                <c:pt idx="0">
                  <c:v>Ukupne potpore prometu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'[Chart in Microsoft Word]List1'!$A$2:$A$14</c:f>
              <c:strCache>
                <c:ptCount val="13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</c:strCache>
            </c:strRef>
          </c:cat>
          <c:val>
            <c:numRef>
              <c:f>'[Chart in Microsoft Word]List1'!$B$2:$B$14</c:f>
              <c:numCache>
                <c:formatCode>#,##0.0_ ;\-#,##0.0\ </c:formatCode>
                <c:ptCount val="13"/>
                <c:pt idx="0">
                  <c:v>1.4</c:v>
                </c:pt>
                <c:pt idx="1">
                  <c:v>1.97</c:v>
                </c:pt>
                <c:pt idx="2">
                  <c:v>1.6</c:v>
                </c:pt>
                <c:pt idx="3">
                  <c:v>1.84</c:v>
                </c:pt>
                <c:pt idx="4">
                  <c:v>1.4</c:v>
                </c:pt>
                <c:pt idx="5">
                  <c:v>1.42</c:v>
                </c:pt>
                <c:pt idx="6">
                  <c:v>1.3</c:v>
                </c:pt>
                <c:pt idx="7">
                  <c:v>1.52</c:v>
                </c:pt>
                <c:pt idx="8">
                  <c:v>1.39</c:v>
                </c:pt>
                <c:pt idx="9">
                  <c:v>1.59</c:v>
                </c:pt>
                <c:pt idx="10">
                  <c:v>1.46</c:v>
                </c:pt>
                <c:pt idx="11">
                  <c:v>2.29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9-4EAF-ADA9-03D59125617F}"/>
            </c:ext>
          </c:extLst>
        </c:ser>
        <c:ser>
          <c:idx val="1"/>
          <c:order val="1"/>
          <c:tx>
            <c:strRef>
              <c:f>'[Chart in Microsoft Word]List1'!$C$1</c:f>
              <c:strCache>
                <c:ptCount val="1"/>
                <c:pt idx="0">
                  <c:v>Potpore željezničkom prometu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Word]List1'!$A$2:$A$14</c:f>
              <c:strCache>
                <c:ptCount val="13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</c:strCache>
            </c:strRef>
          </c:cat>
          <c:val>
            <c:numRef>
              <c:f>'[Chart in Microsoft Word]List1'!$C$2:$C$14</c:f>
              <c:numCache>
                <c:formatCode>#,##0.0_ ;\-#,##0.0\ </c:formatCode>
                <c:ptCount val="13"/>
                <c:pt idx="0">
                  <c:v>0.45</c:v>
                </c:pt>
                <c:pt idx="1">
                  <c:v>0.43</c:v>
                </c:pt>
                <c:pt idx="2">
                  <c:v>0.85</c:v>
                </c:pt>
                <c:pt idx="3">
                  <c:v>0.96</c:v>
                </c:pt>
                <c:pt idx="4">
                  <c:v>0.9</c:v>
                </c:pt>
                <c:pt idx="5">
                  <c:v>0.85</c:v>
                </c:pt>
                <c:pt idx="6">
                  <c:v>0.7</c:v>
                </c:pt>
                <c:pt idx="7">
                  <c:v>0.84</c:v>
                </c:pt>
                <c:pt idx="8">
                  <c:v>0.75</c:v>
                </c:pt>
                <c:pt idx="9">
                  <c:v>0.96</c:v>
                </c:pt>
                <c:pt idx="10">
                  <c:v>0.77</c:v>
                </c:pt>
                <c:pt idx="11">
                  <c:v>1.88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9-4EAF-ADA9-03D591256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23264"/>
        <c:axId val="242823824"/>
      </c:barChart>
      <c:catAx>
        <c:axId val="2428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4D76"/>
                </a:solidFill>
                <a:latin typeface="Arial" panose="020B0604020202020204" pitchFamily="34" charset="0"/>
                <a:ea typeface="Marlene Lt" panose="02000000000000000000" pitchFamily="50" charset="-18"/>
                <a:cs typeface="Arial" panose="020B0604020202020204" pitchFamily="34" charset="0"/>
              </a:defRPr>
            </a:pPr>
            <a:endParaRPr lang="sr-Latn-RS"/>
          </a:p>
        </c:txPr>
        <c:crossAx val="242823824"/>
        <c:crosses val="autoZero"/>
        <c:auto val="1"/>
        <c:lblAlgn val="ctr"/>
        <c:lblOffset val="100"/>
        <c:noMultiLvlLbl val="0"/>
      </c:catAx>
      <c:valAx>
        <c:axId val="24282382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4D76"/>
                </a:solidFill>
                <a:latin typeface="Arial" panose="020B0604020202020204" pitchFamily="34" charset="0"/>
                <a:ea typeface="Marlene Lt" panose="02000000000000000000" pitchFamily="50" charset="-18"/>
                <a:cs typeface="Arial" panose="020B0604020202020204" pitchFamily="34" charset="0"/>
              </a:defRPr>
            </a:pPr>
            <a:endParaRPr lang="sr-Latn-RS"/>
          </a:p>
        </c:txPr>
        <c:crossAx val="242823264"/>
        <c:crosses val="autoZero"/>
        <c:crossBetween val="between"/>
      </c:valAx>
      <c:spPr>
        <a:noFill/>
        <a:ln w="3175"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4D76"/>
              </a:solidFill>
              <a:latin typeface="Arial" panose="020B0604020202020204" pitchFamily="34" charset="0"/>
              <a:ea typeface="Marlene Lt" panose="02000000000000000000" pitchFamily="50" charset="-18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rgbClr val="004D76"/>
      </a:solidFill>
      <a:round/>
    </a:ln>
    <a:effectLst/>
  </c:spPr>
  <c:txPr>
    <a:bodyPr/>
    <a:lstStyle/>
    <a:p>
      <a:pPr>
        <a:defRPr sz="1400">
          <a:solidFill>
            <a:srgbClr val="004D76"/>
          </a:solidFill>
          <a:latin typeface="Arial" panose="020B0604020202020204" pitchFamily="34" charset="0"/>
          <a:ea typeface="Marlene Lt" panose="02000000000000000000" pitchFamily="50" charset="-18"/>
          <a:cs typeface="Arial" panose="020B0604020202020204" pitchFamily="34" charset="0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C82E-B726-4271-BC41-F0686F38F71B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4D77-04D9-4378-92D1-A33958DBB7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84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040781"/>
            <a:ext cx="7886700" cy="352169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Podnaslov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6" y="6155056"/>
            <a:ext cx="2019300" cy="5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7"/>
            <a:ext cx="9144000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42717"/>
            <a:ext cx="7886700" cy="4351338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q"/>
              <a:defRPr/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75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9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676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463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A1825B-DF33-4C77-BF44-3436A532E0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q"/>
        <a:defRPr sz="2800" kern="1200" baseline="0">
          <a:solidFill>
            <a:srgbClr val="004D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Wingdings" panose="05000000000000000000" pitchFamily="2" charset="2"/>
        <a:buChar char="§"/>
        <a:defRPr sz="2400" kern="1200">
          <a:solidFill>
            <a:srgbClr val="004D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5000"/>
        <a:buFont typeface="Arial" panose="020B0604020202020204" pitchFamily="34" charset="0"/>
        <a:buChar char="•"/>
        <a:defRPr sz="2000" kern="1200">
          <a:solidFill>
            <a:srgbClr val="004D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f.hr/upload/files/31.pdf" TargetMode="External"/><Relationship Id="rId2" Type="http://schemas.openxmlformats.org/officeDocument/2006/relationships/hyperlink" Target="http://www.ijf.hr/upload/files/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jf.hr/upload/files/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jf.hr/fiscus" TargetMode="External"/><Relationship Id="rId4" Type="http://schemas.openxmlformats.org/officeDocument/2006/relationships/hyperlink" Target="mailto:ifiscus@ijf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6932"/>
            <a:ext cx="7886700" cy="3255174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Restrukturiranje željezničkih poduzeća u vlasništvu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Republike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52" y="4060248"/>
            <a:ext cx="7886700" cy="1500187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Sažetak i glavni nalazi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2" y="6089651"/>
            <a:ext cx="2019300" cy="56642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55522" y="6275072"/>
            <a:ext cx="3761206" cy="72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Zagreb, 15. 9. 2017.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hr-HR" sz="4000" dirty="0"/>
              <a:t>Potpore željezničkom prometu, 2003.-2015. (u </a:t>
            </a:r>
            <a:r>
              <a:rPr lang="hr-HR" sz="4000" dirty="0" err="1"/>
              <a:t>mlrd</a:t>
            </a:r>
            <a:r>
              <a:rPr lang="hr-HR" sz="4000" dirty="0"/>
              <a:t>. kuna)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859" y="5818753"/>
            <a:ext cx="847114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i="1" dirty="0">
                <a:solidFill>
                  <a:srgbClr val="004D76"/>
                </a:solidFill>
              </a:rPr>
              <a:t>Izvor: Autori prema podatcima </a:t>
            </a:r>
            <a:r>
              <a:rPr lang="hr-HR" sz="1300" i="1" dirty="0" err="1">
                <a:solidFill>
                  <a:srgbClr val="004D76"/>
                </a:solidFill>
              </a:rPr>
              <a:t>AZTN</a:t>
            </a:r>
            <a:r>
              <a:rPr lang="hr-HR" sz="1300" i="1" dirty="0">
                <a:solidFill>
                  <a:srgbClr val="004D76"/>
                </a:solidFill>
              </a:rPr>
              <a:t>, Ministarstva financija i Vlade RH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74298630"/>
              </p:ext>
            </p:extLst>
          </p:nvPr>
        </p:nvGraphicFramePr>
        <p:xfrm>
          <a:off x="767751" y="1785668"/>
          <a:ext cx="7548113" cy="403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0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997765" cy="925792"/>
          </a:xfrm>
        </p:spPr>
        <p:txBody>
          <a:bodyPr anchor="t" anchorCtr="0">
            <a:noAutofit/>
          </a:bodyPr>
          <a:lstStyle/>
          <a:p>
            <a:r>
              <a:rPr lang="hr-HR" sz="4000" dirty="0" smtClean="0"/>
              <a:t>Odobren</a:t>
            </a:r>
            <a:r>
              <a:rPr lang="en-US" sz="4000" dirty="0" smtClean="0"/>
              <a:t>a</a:t>
            </a:r>
            <a:r>
              <a:rPr lang="hr-HR" sz="4000" dirty="0" smtClean="0"/>
              <a:t> jamstva i dug željeznica</a:t>
            </a:r>
            <a:endParaRPr lang="hr-HR" sz="4000" dirty="0"/>
          </a:p>
        </p:txBody>
      </p:sp>
      <p:sp>
        <p:nvSpPr>
          <p:cNvPr id="7" name="Rectangle 6"/>
          <p:cNvSpPr/>
          <p:nvPr/>
        </p:nvSpPr>
        <p:spPr>
          <a:xfrm>
            <a:off x="628644" y="1578634"/>
            <a:ext cx="6614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Ukupno izdana jamstva željeznicama, 2000.-2015. (u </a:t>
            </a:r>
            <a:r>
              <a:rPr lang="hr-HR" sz="1600" i="1" dirty="0" err="1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</a:t>
            </a: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kuna)</a:t>
            </a:r>
            <a:endParaRPr lang="hr-HR" sz="1600" i="1" dirty="0">
              <a:solidFill>
                <a:srgbClr val="004D7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67738"/>
              </p:ext>
            </p:extLst>
          </p:nvPr>
        </p:nvGraphicFramePr>
        <p:xfrm>
          <a:off x="719533" y="1996768"/>
          <a:ext cx="7570028" cy="2126245"/>
        </p:xfrm>
        <a:graphic>
          <a:graphicData uri="http://schemas.openxmlformats.org/drawingml/2006/table">
            <a:tbl>
              <a:tblPr firstRow="1" firstCol="1" bandRow="1"/>
              <a:tblGrid>
                <a:gridCol w="1931287">
                  <a:extLst>
                    <a:ext uri="{9D8B030D-6E8A-4147-A177-3AD203B41FA5}">
                      <a16:colId xmlns:a16="http://schemas.microsoft.com/office/drawing/2014/main" val="441241851"/>
                    </a:ext>
                  </a:extLst>
                </a:gridCol>
                <a:gridCol w="1496943">
                  <a:extLst>
                    <a:ext uri="{9D8B030D-6E8A-4147-A177-3AD203B41FA5}">
                      <a16:colId xmlns:a16="http://schemas.microsoft.com/office/drawing/2014/main" val="2894824536"/>
                    </a:ext>
                  </a:extLst>
                </a:gridCol>
                <a:gridCol w="814399">
                  <a:extLst>
                    <a:ext uri="{9D8B030D-6E8A-4147-A177-3AD203B41FA5}">
                      <a16:colId xmlns:a16="http://schemas.microsoft.com/office/drawing/2014/main" val="2058615417"/>
                    </a:ext>
                  </a:extLst>
                </a:gridCol>
                <a:gridCol w="814398">
                  <a:extLst>
                    <a:ext uri="{9D8B030D-6E8A-4147-A177-3AD203B41FA5}">
                      <a16:colId xmlns:a16="http://schemas.microsoft.com/office/drawing/2014/main" val="2140300417"/>
                    </a:ext>
                  </a:extLst>
                </a:gridCol>
                <a:gridCol w="884205">
                  <a:extLst>
                    <a:ext uri="{9D8B030D-6E8A-4147-A177-3AD203B41FA5}">
                      <a16:colId xmlns:a16="http://schemas.microsoft.com/office/drawing/2014/main" val="10519430"/>
                    </a:ext>
                  </a:extLst>
                </a:gridCol>
                <a:gridCol w="767862">
                  <a:extLst>
                    <a:ext uri="{9D8B030D-6E8A-4147-A177-3AD203B41FA5}">
                      <a16:colId xmlns:a16="http://schemas.microsoft.com/office/drawing/2014/main" val="499322850"/>
                    </a:ext>
                  </a:extLst>
                </a:gridCol>
                <a:gridCol w="860934">
                  <a:extLst>
                    <a:ext uri="{9D8B030D-6E8A-4147-A177-3AD203B41FA5}">
                      <a16:colId xmlns:a16="http://schemas.microsoft.com/office/drawing/2014/main" val="1788517638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2000.-10.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00793"/>
                  </a:ext>
                </a:extLst>
              </a:tr>
              <a:tr h="2285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Infrastruktura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4.831,64 (Jamstva nisu izdana 2004., 2007. i 2008.)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1.825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1.554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22895"/>
                  </a:ext>
                </a:extLst>
              </a:tr>
              <a:tr h="2285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Putnički prijevoz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69004"/>
                  </a:ext>
                </a:extLst>
              </a:tr>
              <a:tr h="2285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err="1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86705"/>
                  </a:ext>
                </a:extLst>
              </a:tr>
              <a:tr h="2442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 željeznice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806*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1.013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2.075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1.239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75625"/>
                  </a:ext>
                </a:extLst>
              </a:tr>
              <a:tr h="3476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 ukupno izdanim jamstvima prometu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832696"/>
                  </a:ext>
                </a:extLst>
              </a:tr>
              <a:tr h="3476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 ukupno izdanim jamstvima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9616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91168" y="4490308"/>
            <a:ext cx="6689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Ukupne obveze državnih željeznica, 2005.-2015. ( u </a:t>
            </a:r>
            <a:r>
              <a:rPr lang="hr-HR" sz="1600" i="1" dirty="0" err="1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mlrd</a:t>
            </a: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kuna)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04281"/>
              </p:ext>
            </p:extLst>
          </p:nvPr>
        </p:nvGraphicFramePr>
        <p:xfrm>
          <a:off x="628644" y="4931017"/>
          <a:ext cx="7660917" cy="1271944"/>
        </p:xfrm>
        <a:graphic>
          <a:graphicData uri="http://schemas.openxmlformats.org/drawingml/2006/table">
            <a:tbl>
              <a:tblPr firstRow="1" firstCol="1" bandRow="1"/>
              <a:tblGrid>
                <a:gridCol w="1477475">
                  <a:extLst>
                    <a:ext uri="{9D8B030D-6E8A-4147-A177-3AD203B41FA5}">
                      <a16:colId xmlns:a16="http://schemas.microsoft.com/office/drawing/2014/main" val="775069647"/>
                    </a:ext>
                  </a:extLst>
                </a:gridCol>
                <a:gridCol w="584616">
                  <a:extLst>
                    <a:ext uri="{9D8B030D-6E8A-4147-A177-3AD203B41FA5}">
                      <a16:colId xmlns:a16="http://schemas.microsoft.com/office/drawing/2014/main" val="1506250954"/>
                    </a:ext>
                  </a:extLst>
                </a:gridCol>
                <a:gridCol w="562132">
                  <a:extLst>
                    <a:ext uri="{9D8B030D-6E8A-4147-A177-3AD203B41FA5}">
                      <a16:colId xmlns:a16="http://schemas.microsoft.com/office/drawing/2014/main" val="2706357110"/>
                    </a:ext>
                  </a:extLst>
                </a:gridCol>
                <a:gridCol w="569626">
                  <a:extLst>
                    <a:ext uri="{9D8B030D-6E8A-4147-A177-3AD203B41FA5}">
                      <a16:colId xmlns:a16="http://schemas.microsoft.com/office/drawing/2014/main" val="2056644166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668243990"/>
                    </a:ext>
                  </a:extLst>
                </a:gridCol>
                <a:gridCol w="562131">
                  <a:extLst>
                    <a:ext uri="{9D8B030D-6E8A-4147-A177-3AD203B41FA5}">
                      <a16:colId xmlns:a16="http://schemas.microsoft.com/office/drawing/2014/main" val="4218672159"/>
                    </a:ext>
                  </a:extLst>
                </a:gridCol>
                <a:gridCol w="577121">
                  <a:extLst>
                    <a:ext uri="{9D8B030D-6E8A-4147-A177-3AD203B41FA5}">
                      <a16:colId xmlns:a16="http://schemas.microsoft.com/office/drawing/2014/main" val="4101978547"/>
                    </a:ext>
                  </a:extLst>
                </a:gridCol>
                <a:gridCol w="547141">
                  <a:extLst>
                    <a:ext uri="{9D8B030D-6E8A-4147-A177-3AD203B41FA5}">
                      <a16:colId xmlns:a16="http://schemas.microsoft.com/office/drawing/2014/main" val="3567001097"/>
                    </a:ext>
                  </a:extLst>
                </a:gridCol>
                <a:gridCol w="569627">
                  <a:extLst>
                    <a:ext uri="{9D8B030D-6E8A-4147-A177-3AD203B41FA5}">
                      <a16:colId xmlns:a16="http://schemas.microsoft.com/office/drawing/2014/main" val="1760841920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406850820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830329750"/>
                    </a:ext>
                  </a:extLst>
                </a:gridCol>
                <a:gridCol w="547140">
                  <a:extLst>
                    <a:ext uri="{9D8B030D-6E8A-4147-A177-3AD203B41FA5}">
                      <a16:colId xmlns:a16="http://schemas.microsoft.com/office/drawing/2014/main" val="2836611730"/>
                    </a:ext>
                  </a:extLst>
                </a:gridCol>
              </a:tblGrid>
              <a:tr h="479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spc="-10" baseline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lang="hr-HR" sz="1300" spc="-1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91214"/>
                  </a:ext>
                </a:extLst>
              </a:tr>
              <a:tr h="3907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Ukupne obveze željeznica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5,22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5,12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4,96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3,96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3,76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4,54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4,97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25790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spc="-30" baseline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Obveze željeznica</a:t>
                      </a:r>
                      <a:r>
                        <a:rPr lang="hr-HR" sz="1300" spc="-3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300" spc="-3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300" spc="-3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300" spc="-3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hr-HR" sz="1300" spc="-30" baseline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BDP-a</a:t>
                      </a:r>
                      <a:endParaRPr lang="hr-HR" sz="1300" spc="-3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6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(1)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Željeznička poduzeća u vlasništvu države nalaze se u složenoj financijskoj situaciji.  Posljednjih deset godina uglavnom završavaju s gubitkom, ponekad i većim od milijarde kuna. Posljedica je to svjetske financijske krize, ali i neuspješnog </a:t>
            </a:r>
            <a:r>
              <a:rPr lang="hr-HR" sz="2400" dirty="0" smtClean="0"/>
              <a:t>restrukturiranja</a:t>
            </a:r>
            <a:endParaRPr lang="hr-HR" sz="2400" dirty="0" smtClean="0"/>
          </a:p>
          <a:p>
            <a:pPr marL="266700" indent="-266700"/>
            <a:r>
              <a:rPr lang="hr-HR" sz="2400" spc="-30" dirty="0" smtClean="0"/>
              <a:t>Od 2006. veći naglasak na formalno-pravnim promjenama u željeznicama zbog usklađivanja s EU-om </a:t>
            </a:r>
            <a:r>
              <a:rPr lang="hr-HR" sz="2400" dirty="0" smtClean="0"/>
              <a:t>nego na stvarnoj provedbi </a:t>
            </a:r>
            <a:r>
              <a:rPr lang="hr-HR" sz="2400" dirty="0" smtClean="0"/>
              <a:t>restrukturiranja</a:t>
            </a:r>
            <a:endParaRPr lang="hr-HR" sz="2400" dirty="0" smtClean="0"/>
          </a:p>
          <a:p>
            <a:pPr marL="266700" indent="-266700"/>
            <a:r>
              <a:rPr lang="hr-HR" sz="2400" dirty="0" smtClean="0"/>
              <a:t>Ciljevi restrukturiranja od 2012. do 2016. nisu ostvareni, a likvidnost</a:t>
            </a:r>
            <a:r>
              <a:rPr lang="en-US" sz="2400" dirty="0" smtClean="0"/>
              <a:t> </a:t>
            </a:r>
            <a:r>
              <a:rPr lang="hr-HR" sz="2400" dirty="0" smtClean="0"/>
              <a:t>je danas lošija nego prije početka </a:t>
            </a:r>
            <a:r>
              <a:rPr lang="hr-HR" sz="2400" dirty="0" smtClean="0"/>
              <a:t>restrukturiranja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2717"/>
            <a:ext cx="8028170" cy="4351338"/>
          </a:xfrm>
        </p:spPr>
        <p:txBody>
          <a:bodyPr>
            <a:noAutofit/>
          </a:bodyPr>
          <a:lstStyle/>
          <a:p>
            <a:pPr marL="266700" indent="-266700"/>
            <a:r>
              <a:rPr lang="hr-HR" sz="2400" spc="-10" dirty="0" smtClean="0"/>
              <a:t>Željeznička poduzeća i dalje se u financiranju operativnih i investicijskih aktivnosti u velikoj mjeri oslanjaju na subvencije, pomoći države i kredite dobivene zahvaljujući državnim jamstvima</a:t>
            </a:r>
            <a:r>
              <a:rPr lang="en-US" sz="2400" spc="-10" dirty="0" smtClean="0"/>
              <a:t>, </a:t>
            </a:r>
            <a:r>
              <a:rPr lang="hr-HR" sz="2400" spc="-10" dirty="0" smtClean="0"/>
              <a:t>koje</a:t>
            </a:r>
            <a:r>
              <a:rPr lang="en-US" sz="2400" spc="-10" dirty="0" smtClean="0"/>
              <a:t> </a:t>
            </a:r>
            <a:r>
              <a:rPr lang="hr-HR" sz="2400" spc="-10" dirty="0" smtClean="0"/>
              <a:t>uglavnom nisu sposobna otplaćivati</a:t>
            </a:r>
            <a:r>
              <a:rPr lang="en-US" sz="2400" spc="-10" dirty="0" smtClean="0"/>
              <a:t>. </a:t>
            </a:r>
            <a:r>
              <a:rPr lang="hr-HR" sz="2400" spc="-10" dirty="0" smtClean="0"/>
              <a:t>Takav način poslovanja je teret za državne financije i stalna opasnost za proračun i javni dug. Po svemu sudeći, državne željeznice ostaju financijski uteg oko vrata države, čak i ukoliko</a:t>
            </a:r>
            <a:r>
              <a:rPr lang="en-US" sz="2400" spc="-10" dirty="0" smtClean="0"/>
              <a:t> </a:t>
            </a:r>
            <a:r>
              <a:rPr lang="en-US" sz="2400" spc="-10" dirty="0"/>
              <a:t>se </a:t>
            </a:r>
            <a:r>
              <a:rPr lang="hr-HR" sz="2400" spc="-10" dirty="0" smtClean="0"/>
              <a:t>osigura</a:t>
            </a:r>
            <a:r>
              <a:rPr lang="en-US" sz="2400" spc="-10" dirty="0" smtClean="0"/>
              <a:t> </a:t>
            </a:r>
            <a:r>
              <a:rPr lang="hr-HR" sz="2400" spc="-10" dirty="0" smtClean="0"/>
              <a:t>nastava</a:t>
            </a:r>
            <a:r>
              <a:rPr lang="en-US" sz="2400" spc="-10" dirty="0" smtClean="0"/>
              <a:t>k </a:t>
            </a:r>
            <a:r>
              <a:rPr lang="en-US" sz="2400" spc="-10" dirty="0" err="1" smtClean="0"/>
              <a:t>restrukturiranja</a:t>
            </a:r>
            <a:endParaRPr lang="en-US" sz="2400" spc="-10" dirty="0" smtClean="0"/>
          </a:p>
          <a:p>
            <a:pPr marL="266700" indent="-266700"/>
            <a:r>
              <a:rPr lang="hr-HR" sz="2400" dirty="0"/>
              <a:t>Sva poduzeća podnose svoje gubitke državi, a individualne odgovornosti za rezultate poslovanja i restrukturiranja gotovo da i nema</a:t>
            </a:r>
          </a:p>
          <a:p>
            <a:pPr marL="266700" indent="-266700"/>
            <a:endParaRPr lang="hr-HR" sz="2400" dirty="0"/>
          </a:p>
          <a:p>
            <a:pPr marL="0" indent="0" algn="just">
              <a:buNone/>
            </a:pP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3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(3)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/>
              <a:t>Matice društva i uprave novih (ovisnih) društava su se „izgubile” u statusnim promjenama koje su dovele do stvaranja niza novih međusobnih potraživanja i obveza nastalih podjelama imovine. Rezultat je veći broj pravnih sporova kao i lanac nepodmirenih obveza koji s učestalim statusnim promjenama</a:t>
            </a:r>
            <a:r>
              <a:rPr lang="en-US" sz="2400" dirty="0"/>
              <a:t> </a:t>
            </a:r>
            <a:r>
              <a:rPr lang="hr-HR" sz="2400" dirty="0"/>
              <a:t>postaje dodatni pravni problem za državu </a:t>
            </a:r>
            <a:endParaRPr lang="en-US" sz="2400" dirty="0" smtClean="0"/>
          </a:p>
          <a:p>
            <a:pPr marL="266700" indent="-266700"/>
            <a:r>
              <a:rPr lang="hr-HR" sz="2400" dirty="0" smtClean="0"/>
              <a:t>Imajući </a:t>
            </a:r>
            <a:r>
              <a:rPr lang="hr-HR" sz="2400" dirty="0" smtClean="0"/>
              <a:t>u vidu postojeću organizacijsku strukturu željezničkih poduzeća u vlasništvu države – sa 16 ovisnih društava – teško je procijeniti financijsko poslovanje i profitabilnost sastavnica ovog sektora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93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Preporuke Vladi RH i Ministarstvu mora, prometa i </a:t>
            </a:r>
            <a:r>
              <a:rPr lang="hr-HR" sz="3600" dirty="0" err="1" smtClean="0"/>
              <a:t>infrastru</a:t>
            </a:r>
            <a:r>
              <a:rPr lang="en-US" sz="3600" dirty="0" smtClean="0"/>
              <a:t>k</a:t>
            </a:r>
            <a:r>
              <a:rPr lang="hr-HR" sz="3600" dirty="0" smtClean="0"/>
              <a:t>ture (1)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Smanjiti udjele državnih subvencija za željeznički sektor i značajno poboljšati upravljanje imovinom željezničkih poduzeća</a:t>
            </a:r>
          </a:p>
          <a:p>
            <a:pPr marL="266700" indent="-266700"/>
            <a:r>
              <a:rPr lang="hr-HR" sz="2400" dirty="0" smtClean="0"/>
              <a:t>Veći dio investicija za infrastrukturu (ulaganje i održavanje) financirati iz EU fondova</a:t>
            </a:r>
          </a:p>
          <a:p>
            <a:pPr marL="266700" indent="-266700"/>
            <a:r>
              <a:rPr lang="hr-HR" sz="2400" dirty="0" smtClean="0"/>
              <a:t>Umjesto novih zajmova za izgradnju cesta i autocesta, ulaganja usmjeriti  u željezničku infrastrukturu, posebice strateške pravce</a:t>
            </a:r>
          </a:p>
          <a:p>
            <a:pPr marL="266700" indent="-266700"/>
            <a:r>
              <a:rPr lang="hr-HR" sz="2400" dirty="0" smtClean="0"/>
              <a:t>Značajno revidirati politiku plaća u svim društvima i realnije utvrditi stvarne troškove zaposlenih</a:t>
            </a:r>
          </a:p>
          <a:p>
            <a:pPr marL="266700" indent="-266700"/>
            <a:r>
              <a:rPr lang="hr-HR" sz="2400" dirty="0" smtClean="0"/>
              <a:t>Riješiti se </a:t>
            </a:r>
            <a:r>
              <a:rPr lang="hr-HR" sz="2400" dirty="0" smtClean="0"/>
              <a:t>velikih </a:t>
            </a:r>
            <a:r>
              <a:rPr lang="hr-HR" sz="2400" dirty="0" smtClean="0"/>
              <a:t>zaliha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7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Preporuke Vladi RH i Ministarstvu mora, prometa i infrastrukture (2)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Odrediti odgovorne osobe za provedbu restrukturiranja i njihove zadatke</a:t>
            </a:r>
          </a:p>
          <a:p>
            <a:pPr marL="266700" indent="-266700"/>
            <a:r>
              <a:rPr lang="hr-HR" sz="2400" dirty="0" smtClean="0"/>
              <a:t>Evaluirati organizacijski ustroj i kadrovsku politiku</a:t>
            </a:r>
          </a:p>
          <a:p>
            <a:pPr marL="266700" indent="-266700"/>
            <a:r>
              <a:rPr lang="hr-HR" sz="2400" dirty="0" smtClean="0"/>
              <a:t>Poboljšati dostupnost željezničke infrastrukture i koordinirati planiranje sa susjednim zemljama</a:t>
            </a:r>
          </a:p>
          <a:p>
            <a:pPr marL="266700" indent="-266700"/>
            <a:r>
              <a:rPr lang="hr-HR" sz="2400" dirty="0" smtClean="0"/>
              <a:t>Započeti s restrukturiranjem povezanih društava</a:t>
            </a:r>
          </a:p>
          <a:p>
            <a:pPr marL="266700" indent="-266700"/>
            <a:r>
              <a:rPr lang="hr-HR" sz="2400" dirty="0" smtClean="0"/>
              <a:t>Utvrditi kao cilj povećanje prihoda na tržištu do 2020.</a:t>
            </a:r>
            <a:endParaRPr lang="en-US" sz="2400" dirty="0" smtClean="0"/>
          </a:p>
          <a:p>
            <a:pPr marL="266700" indent="-266700"/>
            <a:r>
              <a:rPr lang="hr-HR" sz="2400" dirty="0" smtClean="0"/>
              <a:t>Odrediti</a:t>
            </a:r>
            <a:r>
              <a:rPr lang="en-US" sz="2400" dirty="0" smtClean="0"/>
              <a:t> </a:t>
            </a:r>
            <a:r>
              <a:rPr lang="hr-HR" sz="2400" dirty="0" smtClean="0"/>
              <a:t>rok</a:t>
            </a:r>
            <a:r>
              <a:rPr lang="en-US" sz="2400" dirty="0" smtClean="0"/>
              <a:t> </a:t>
            </a:r>
            <a:r>
              <a:rPr lang="hr-HR" sz="2400" dirty="0" smtClean="0"/>
              <a:t>privatizacije povezanih poduzeća, te odlučiti koji će dio  ostati u vlasništvu </a:t>
            </a:r>
            <a:r>
              <a:rPr lang="hr-HR" sz="2400" dirty="0" smtClean="0"/>
              <a:t>države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5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Prethodna</a:t>
            </a:r>
            <a:r>
              <a:rPr lang="en-US" sz="3600" dirty="0"/>
              <a:t> </a:t>
            </a:r>
            <a:r>
              <a:rPr lang="en-US" sz="3600" dirty="0" err="1"/>
              <a:t>izdanja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en-US" sz="2400" u="sng" dirty="0" smtClean="0">
                <a:hlinkClick r:id="rId2"/>
              </a:rPr>
              <a:t>Br. 1.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u="sng" dirty="0" smtClean="0">
                <a:hlinkClick r:id="rId2"/>
              </a:rPr>
              <a:t> </a:t>
            </a:r>
            <a:r>
              <a:rPr lang="hr-HR" sz="2400" u="sng" dirty="0" smtClean="0">
                <a:hlinkClick r:id="rId2"/>
              </a:rPr>
              <a:t>Poslovanje </a:t>
            </a:r>
            <a:r>
              <a:rPr lang="hr-HR" sz="2400" u="sng" dirty="0">
                <a:hlinkClick r:id="rId2"/>
              </a:rPr>
              <a:t>nogometnih klubova u </a:t>
            </a:r>
            <a:r>
              <a:rPr lang="hr-HR" sz="2400" u="sng" dirty="0" err="1" smtClean="0">
                <a:hlinkClick r:id="rId2"/>
              </a:rPr>
              <a:t>Hrvatsk</a:t>
            </a:r>
            <a:r>
              <a:rPr lang="en-US" sz="2400" u="sng" dirty="0" err="1" smtClean="0">
                <a:hlinkClick r:id="rId2"/>
              </a:rPr>
              <a:t>oj</a:t>
            </a:r>
            <a:endParaRPr lang="en-US" sz="2400" u="sng" dirty="0" smtClean="0"/>
          </a:p>
          <a:p>
            <a:pPr marL="266700" indent="-266700"/>
            <a:endParaRPr lang="hr-HR" sz="2400" dirty="0"/>
          </a:p>
          <a:p>
            <a:pPr marL="266700" indent="-266700"/>
            <a:r>
              <a:rPr lang="en-US" sz="2400" dirty="0" smtClean="0">
                <a:hlinkClick r:id="rId4"/>
              </a:rPr>
              <a:t>Br. 2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dirty="0" smtClean="0">
                <a:hlinkClick r:id="rId4"/>
              </a:rPr>
              <a:t> R</a:t>
            </a:r>
            <a:r>
              <a:rPr lang="hr-HR" sz="2400" dirty="0" err="1" smtClean="0">
                <a:hlinkClick r:id="rId4"/>
              </a:rPr>
              <a:t>estrukturiranje</a:t>
            </a:r>
            <a:r>
              <a:rPr lang="hr-HR" sz="2400" dirty="0" smtClean="0">
                <a:hlinkClick r:id="rId4"/>
              </a:rPr>
              <a:t> </a:t>
            </a:r>
            <a:r>
              <a:rPr lang="hr-HR" sz="2400" dirty="0">
                <a:hlinkClick r:id="rId4"/>
              </a:rPr>
              <a:t>i privatizacija brodogradilišta u </a:t>
            </a:r>
            <a:r>
              <a:rPr lang="hr-HR" sz="2400" dirty="0" smtClean="0">
                <a:hlinkClick r:id="rId4"/>
              </a:rPr>
              <a:t>Hrvatsko</a:t>
            </a:r>
            <a:r>
              <a:rPr lang="en-US" sz="2400" dirty="0" smtClean="0">
                <a:hlinkClick r:id="rId4"/>
              </a:rPr>
              <a:t>j</a:t>
            </a:r>
            <a:r>
              <a:rPr lang="en-US" sz="2400" dirty="0" smtClean="0"/>
              <a:t> </a:t>
            </a:r>
          </a:p>
          <a:p>
            <a:pPr marL="266700" indent="-266700"/>
            <a:endParaRPr lang="hr-HR" sz="2400" dirty="0"/>
          </a:p>
          <a:p>
            <a:pPr marL="266700" indent="-266700"/>
            <a:r>
              <a:rPr lang="en-US" sz="2400" dirty="0" smtClean="0">
                <a:solidFill>
                  <a:srgbClr val="003399"/>
                </a:solidFill>
                <a:hlinkClick r:id="rId3"/>
              </a:rPr>
              <a:t>Br. 3 </a:t>
            </a:r>
            <a:r>
              <a:rPr lang="en-US" sz="2400" dirty="0" smtClean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dirty="0" smtClean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hlinkClick r:id="rId3"/>
              </a:rPr>
              <a:t>Trž</a:t>
            </a:r>
            <a:r>
              <a:rPr lang="hr-HR" sz="2400" dirty="0" smtClean="0">
                <a:solidFill>
                  <a:srgbClr val="003399"/>
                </a:solidFill>
                <a:hlinkClick r:id="rId3"/>
              </a:rPr>
              <a:t>ište </a:t>
            </a:r>
            <a:r>
              <a:rPr lang="hr-HR" sz="2400" dirty="0">
                <a:solidFill>
                  <a:srgbClr val="003399"/>
                </a:solidFill>
                <a:hlinkClick r:id="rId3"/>
              </a:rPr>
              <a:t>plina u Republici Hrvatskoj - liberalizacija i financijsko </a:t>
            </a:r>
            <a:r>
              <a:rPr lang="hr-HR" sz="2400" dirty="0" smtClean="0">
                <a:solidFill>
                  <a:srgbClr val="003399"/>
                </a:solidFill>
                <a:hlinkClick r:id="rId3"/>
              </a:rPr>
              <a:t>poslovanje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5"/>
          <a:stretch/>
        </p:blipFill>
        <p:spPr>
          <a:xfrm>
            <a:off x="0" y="4179116"/>
            <a:ext cx="4684143" cy="1119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12339" y="5526606"/>
            <a:ext cx="287782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Nakladnik: Institut za javne financije</a:t>
            </a:r>
            <a:endParaRPr lang="hr-H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Zagreb, Smičiklasova 21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 (+385 1) 4886 444</a:t>
            </a:r>
            <a:r>
              <a:rPr lang="hr-H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hr-HR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</a:t>
            </a:r>
            <a:r>
              <a:rPr lang="hr-HR" sz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scus@ijf.hr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Urednici: Anto Bajo i Marko Primorac</a:t>
            </a: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www.ijf.hr</a:t>
            </a: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fiscus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677" y="1083394"/>
            <a:ext cx="33727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Vizija </a:t>
            </a:r>
            <a:r>
              <a:rPr lang="hr-HR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Fiscusa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postati pouzdani izvor sektorskih analiza kroz prizmu međudjelovanja javnog i privatnog sektora u Hrvatskoj. </a:t>
            </a:r>
          </a:p>
          <a:p>
            <a:endParaRPr lang="hr-HR" sz="14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Misija </a:t>
            </a:r>
            <a:r>
              <a:rPr lang="hr-HR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Fiscusa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identificirati ključne izazove s kojima se suočavaju pojedini gospodarski sektori i nuditi prijedloge za poboljšanje i očuvanje </a:t>
            </a:r>
            <a:r>
              <a:rPr lang="hr-HR" sz="14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dugoročne 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stabilnosti hrvatske ekonomije</a:t>
            </a:r>
            <a:r>
              <a:rPr lang="hr-HR" sz="1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hr-HR" sz="16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408" y="853279"/>
            <a:ext cx="311469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400" dirty="0">
                <a:solidFill>
                  <a:schemeClr val="bg1"/>
                </a:solidFill>
              </a:rPr>
              <a:t>Glavni </a:t>
            </a:r>
            <a:r>
              <a:rPr lang="hr-HR" sz="1400" dirty="0" smtClean="0">
                <a:solidFill>
                  <a:schemeClr val="bg1"/>
                </a:solidFill>
              </a:rPr>
              <a:t>ciljevi: </a:t>
            </a:r>
            <a:endParaRPr lang="hr-HR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dubinska analiza financijskog poslovanja institucija u javnom sektoru i institucija koje su na bilo koji način povezane s proizvodnjom dobara i pružanjem usluga od šireg </a:t>
            </a:r>
            <a:r>
              <a:rPr lang="hr-HR" sz="1400" dirty="0" smtClean="0">
                <a:solidFill>
                  <a:schemeClr val="bg1"/>
                </a:solidFill>
              </a:rPr>
              <a:t>društvenog </a:t>
            </a:r>
            <a:r>
              <a:rPr lang="hr-HR" sz="1400" dirty="0">
                <a:solidFill>
                  <a:schemeClr val="bg1"/>
                </a:solidFill>
              </a:rPr>
              <a:t>interesa;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bolje razumijevanje financijskih posljedica njihova poslovanja i povećanje odgovornosti;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pružanje objektivne informacije široj stručnoj javnosti i investitorima o njihovu poslovanju;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pomoći u uklanjanju administrativnih prepreka razvoju konkurentnosti i tržišta.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Glavni</a:t>
            </a:r>
            <a:r>
              <a:rPr lang="en-US" sz="4000" dirty="0" smtClean="0"/>
              <a:t> </a:t>
            </a:r>
            <a:r>
              <a:rPr lang="en-US" sz="4000" dirty="0" err="1" smtClean="0"/>
              <a:t>ciljevi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hr-HR" sz="3000" dirty="0" smtClean="0"/>
              <a:t>Analizirati </a:t>
            </a:r>
            <a:r>
              <a:rPr lang="hr-HR" sz="3000" dirty="0"/>
              <a:t>financijsko poslovanje javnih društava koja se bave željezničkim prometom – HŽ </a:t>
            </a:r>
            <a:r>
              <a:rPr lang="hr-HR" sz="3000" dirty="0" err="1"/>
              <a:t>Cargo</a:t>
            </a:r>
            <a:r>
              <a:rPr lang="hr-HR" sz="3000" dirty="0"/>
              <a:t> d.o.o., HŽ Infrastruktura d.o.o. i HŽ Putnički prijevoz d.o.o</a:t>
            </a:r>
            <a:r>
              <a:rPr lang="hr-HR" sz="3000" dirty="0" smtClean="0"/>
              <a:t>.</a:t>
            </a:r>
            <a:endParaRPr lang="en-US" sz="3000" dirty="0" smtClean="0"/>
          </a:p>
          <a:p>
            <a:endParaRPr lang="hr-HR" sz="3000" dirty="0"/>
          </a:p>
          <a:p>
            <a:r>
              <a:rPr lang="en-US" sz="3000" dirty="0" smtClean="0"/>
              <a:t> </a:t>
            </a:r>
            <a:r>
              <a:rPr lang="hr-HR" sz="3000" dirty="0" smtClean="0"/>
              <a:t>Ocijeniti provedbu restrukturiranja do 2016. </a:t>
            </a:r>
            <a:endParaRPr lang="hr-HR" sz="3000" dirty="0"/>
          </a:p>
          <a:p>
            <a:endParaRPr lang="hr-HR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Matica i povezana </a:t>
            </a:r>
            <a:r>
              <a:rPr lang="hr-HR" sz="4000" dirty="0" smtClean="0"/>
              <a:t>društva</a:t>
            </a:r>
            <a:r>
              <a:rPr lang="en-US" sz="4000" dirty="0" smtClean="0"/>
              <a:t> (1)</a:t>
            </a:r>
            <a:endParaRPr lang="hr-HR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48023"/>
              </p:ext>
            </p:extLst>
          </p:nvPr>
        </p:nvGraphicFramePr>
        <p:xfrm>
          <a:off x="715991" y="1691915"/>
          <a:ext cx="7712017" cy="402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106">
                  <a:extLst>
                    <a:ext uri="{9D8B030D-6E8A-4147-A177-3AD203B41FA5}">
                      <a16:colId xmlns:a16="http://schemas.microsoft.com/office/drawing/2014/main" val="3850564727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303616293"/>
                    </a:ext>
                  </a:extLst>
                </a:gridCol>
                <a:gridCol w="3623094">
                  <a:extLst>
                    <a:ext uri="{9D8B030D-6E8A-4147-A177-3AD203B41FA5}">
                      <a16:colId xmlns:a16="http://schemas.microsoft.com/office/drawing/2014/main" val="147374849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809374598"/>
                    </a:ext>
                  </a:extLst>
                </a:gridCol>
                <a:gridCol w="1017918">
                  <a:extLst>
                    <a:ext uri="{9D8B030D-6E8A-4147-A177-3AD203B41FA5}">
                      <a16:colId xmlns:a16="http://schemas.microsoft.com/office/drawing/2014/main" val="3924021484"/>
                    </a:ext>
                  </a:extLst>
                </a:gridCol>
              </a:tblGrid>
              <a:tr h="753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Poduzeće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Temeljni kapital </a:t>
                      </a:r>
                      <a:b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</a:b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(ukupno </a:t>
                      </a:r>
                      <a:r>
                        <a:rPr lang="en-US" sz="1200" dirty="0" smtClean="0">
                          <a:solidFill>
                            <a:srgbClr val="004D76"/>
                          </a:solidFill>
                          <a:effectLst/>
                        </a:rPr>
                        <a:t/>
                      </a:r>
                      <a:br>
                        <a:rPr lang="en-US" sz="1200" dirty="0" smtClean="0">
                          <a:solidFill>
                            <a:srgbClr val="004D76"/>
                          </a:solidFill>
                          <a:effectLst/>
                        </a:rPr>
                      </a:b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mil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. kn)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Društva u vlasništvu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Postotak vlasništva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Kapital i rezerve podružnica </a:t>
                      </a:r>
                      <a:b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</a:b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(u </a:t>
                      </a: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mil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. kn)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540439"/>
                  </a:ext>
                </a:extLst>
              </a:tr>
              <a:tr h="145341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Infrastruktura 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292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Pružne građevine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242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23630"/>
                  </a:ext>
                </a:extLst>
              </a:tr>
              <a:tr h="19378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Croatia Express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1,87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558597"/>
                  </a:ext>
                </a:extLst>
              </a:tr>
              <a:tr h="1453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Proizvodnja-regeneracija d.o.o. (u stečaju od 2014.)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23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-1*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42687"/>
                  </a:ext>
                </a:extLst>
              </a:tr>
              <a:tr h="96893"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Putnički prijevoz 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194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Tehnički servisi željezničkih vozila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35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355704"/>
                  </a:ext>
                </a:extLst>
              </a:tr>
              <a:tr h="1453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Tersus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 eko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5,2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8485"/>
                  </a:ext>
                </a:extLst>
              </a:tr>
              <a:tr h="968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Tvornica željezničkih vozila Gredelj d.o.o. (u stečaju)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71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936515"/>
                  </a:ext>
                </a:extLst>
              </a:tr>
              <a:tr h="2422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Proizvodnja – regeneracija d.o.o. (u stečaju)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77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-3,6*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00672"/>
                  </a:ext>
                </a:extLst>
              </a:tr>
              <a:tr h="145341">
                <a:tc rowSpan="9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Cargo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1.693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Agencija za Integralni Transport d.o.o., Zagreb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-52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99056"/>
                  </a:ext>
                </a:extLst>
              </a:tr>
              <a:tr h="968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AGIT Bosna i Hercegovina d.o.o., Sarajevo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np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81674"/>
                  </a:ext>
                </a:extLst>
              </a:tr>
              <a:tr h="1453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AGIT 2008 Srbija d.o.o., Beograd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0,3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555888"/>
                  </a:ext>
                </a:extLst>
              </a:tr>
              <a:tr h="1453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Održavanje vagona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2,5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35621"/>
                  </a:ext>
                </a:extLst>
              </a:tr>
              <a:tr h="19378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Radionica željezničkih vozila Čakovec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56,6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474337"/>
                  </a:ext>
                </a:extLst>
              </a:tr>
              <a:tr h="19378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Remont i proizvodnja željezničkih vozila Slavonski Brod d.o.o.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28,1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92272"/>
                  </a:ext>
                </a:extLst>
              </a:tr>
              <a:tr h="19378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Robno transportni centar Slavonski Brod d.o.o.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1,16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011964"/>
                  </a:ext>
                </a:extLst>
              </a:tr>
              <a:tr h="1453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CROKOMBI d.o.o.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47,59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0,9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030242"/>
                  </a:ext>
                </a:extLst>
              </a:tr>
              <a:tr h="1453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Cargo Centar Zagreb d.d.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20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0,2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215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8649" y="5848289"/>
            <a:ext cx="73766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i="1" dirty="0">
                <a:solidFill>
                  <a:srgbClr val="004D76"/>
                </a:solidFill>
              </a:rPr>
              <a:t>* Posljednji dostupni podatci su za 2012.</a:t>
            </a:r>
          </a:p>
          <a:p>
            <a:r>
              <a:rPr lang="hr-HR" sz="1100" i="1" dirty="0">
                <a:solidFill>
                  <a:srgbClr val="004D76"/>
                </a:solidFill>
              </a:rPr>
              <a:t>Izvor: Autori prema financijskim izvještajima pojedinačnih poduzeća za 2015.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Matica i povezana </a:t>
            </a:r>
            <a:r>
              <a:rPr lang="hr-HR" sz="4000" dirty="0" smtClean="0"/>
              <a:t>društva</a:t>
            </a:r>
            <a:r>
              <a:rPr lang="en-US" sz="4000" dirty="0" smtClean="0"/>
              <a:t> (2)</a:t>
            </a:r>
            <a:endParaRPr lang="hr-HR" sz="4000" dirty="0"/>
          </a:p>
        </p:txBody>
      </p:sp>
      <p:sp>
        <p:nvSpPr>
          <p:cNvPr id="11" name="Rectangle 10"/>
          <p:cNvSpPr/>
          <p:nvPr/>
        </p:nvSpPr>
        <p:spPr>
          <a:xfrm>
            <a:off x="690000" y="5708300"/>
            <a:ext cx="77044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i="1" dirty="0" smtClean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hr-HR" sz="1100" i="1" dirty="0" smtClean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</a:t>
            </a:r>
            <a:r>
              <a:rPr lang="hr-HR" sz="1100" i="1" dirty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ukupno zaposlenih od 2006. do 2011. veći je prosječno oko 2.300 (matica) i 3.000 (grupa) zaposlenih u Vuči vlakova i Holdingu</a:t>
            </a:r>
            <a:r>
              <a:rPr lang="hr-HR" sz="1100" i="1" dirty="0" smtClean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i="1" dirty="0" smtClean="0">
              <a:solidFill>
                <a:srgbClr val="004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100" i="1" dirty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Godišnji financijski izvještaji i godišnja izvješća društava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0191"/>
              </p:ext>
            </p:extLst>
          </p:nvPr>
        </p:nvGraphicFramePr>
        <p:xfrm>
          <a:off x="748025" y="1446549"/>
          <a:ext cx="7196761" cy="3945838"/>
        </p:xfrm>
        <a:graphic>
          <a:graphicData uri="http://schemas.openxmlformats.org/drawingml/2006/table">
            <a:tbl>
              <a:tblPr firstRow="1" firstCol="1" bandRow="1"/>
              <a:tblGrid>
                <a:gridCol w="791643">
                  <a:extLst>
                    <a:ext uri="{9D8B030D-6E8A-4147-A177-3AD203B41FA5}">
                      <a16:colId xmlns:a16="http://schemas.microsoft.com/office/drawing/2014/main" val="390261666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647523488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1222181904"/>
                    </a:ext>
                  </a:extLst>
                </a:gridCol>
                <a:gridCol w="818990">
                  <a:extLst>
                    <a:ext uri="{9D8B030D-6E8A-4147-A177-3AD203B41FA5}">
                      <a16:colId xmlns:a16="http://schemas.microsoft.com/office/drawing/2014/main" val="877626554"/>
                    </a:ext>
                  </a:extLst>
                </a:gridCol>
                <a:gridCol w="818990">
                  <a:extLst>
                    <a:ext uri="{9D8B030D-6E8A-4147-A177-3AD203B41FA5}">
                      <a16:colId xmlns:a16="http://schemas.microsoft.com/office/drawing/2014/main" val="4279818169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336548152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3198623617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27940421"/>
                    </a:ext>
                  </a:extLst>
                </a:gridCol>
                <a:gridCol w="679373">
                  <a:extLst>
                    <a:ext uri="{9D8B030D-6E8A-4147-A177-3AD203B41FA5}">
                      <a16:colId xmlns:a16="http://schemas.microsoft.com/office/drawing/2014/main" val="1931720200"/>
                    </a:ext>
                  </a:extLst>
                </a:gridCol>
              </a:tblGrid>
              <a:tr h="466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Infrastruktura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Cargo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Putnički prijevoz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Ukupno*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7396"/>
                  </a:ext>
                </a:extLst>
              </a:tr>
              <a:tr h="31002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9579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7.538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2.564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1.252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11.354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58165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8.406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7.421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3.157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2.549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3.865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1.207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15.428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11.177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95140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8.347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7.350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3.129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2.508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3.880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15.356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11.056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70670"/>
                  </a:ext>
                </a:extLst>
              </a:tr>
              <a:tr h="3474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7.970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7.103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3.019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2.397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3.675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1.186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14.664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10.686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44485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7.956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6.860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3.452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2.307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3.513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1.187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14.921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10.354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664"/>
                  </a:ext>
                </a:extLst>
              </a:tr>
              <a:tr h="3072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7.865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6,839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3.400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2.308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3.439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14.704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10.276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17901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7.308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6.436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4.403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3.330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3.375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2.176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15.086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11.942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03364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7.525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5.438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3.346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2.686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3.080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2.087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13.951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10.211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10728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7.253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5.097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3.048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2.270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2.887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1.906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13.188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9.273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53507"/>
                  </a:ext>
                </a:extLst>
              </a:tr>
              <a:tr h="3100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2015.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6.254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5.029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2.847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2.085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2.827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1.922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11.928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9.036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7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Liberalizacija tržišta i odabrani pokazatelji željezničkog prometa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Željeznička poduzeća u vlasništvu Republike Hrvatske su zabilježila značajan pad prometa prevezenih putnika i robe</a:t>
            </a:r>
          </a:p>
          <a:p>
            <a:pPr marL="266700" indent="-266700"/>
            <a:r>
              <a:rPr lang="hr-HR" sz="2400" dirty="0" smtClean="0"/>
              <a:t>Željeznice su sve manje značajne zbog  veće atraktivnosti cestovnog prometa, slabog stanja infrastrukture, niske razine investicija, teškoća u prometu uzrokovanih remontima pruga te spore i neadekvatne organizacijske transformacije javnih željezničkih društava</a:t>
            </a:r>
          </a:p>
          <a:p>
            <a:pPr marL="266700" indent="-266700"/>
            <a:r>
              <a:rPr lang="hr-HR" sz="2400" dirty="0" smtClean="0"/>
              <a:t>To se odražava i na slabo financijsko poslovanje željezničkih poduzeća u vlasništvu države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Institucionalni okvir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r-HR" sz="4000" dirty="0" smtClean="0"/>
              <a:t>željezničkog </a:t>
            </a:r>
            <a:r>
              <a:rPr lang="hr-HR" sz="4000" dirty="0"/>
              <a:t>prometa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66700" indent="-266700"/>
            <a:r>
              <a:rPr lang="hr-HR" dirty="0" smtClean="0"/>
              <a:t>Posljednjih pet godina prisutne su brojne statusne </a:t>
            </a:r>
            <a:r>
              <a:rPr lang="hr-HR" sz="2600" dirty="0" smtClean="0"/>
              <a:t>promjene (spajanja, dijeljenja) društava kao i stalna „kretanja“ zaposlenih između matice i povezanih društava i obratno, zbog kojih je teško utvrditi stvarni broj zaposlenih na razini svih društava, te procijeniti ukupne troškove zaposlenih</a:t>
            </a:r>
          </a:p>
          <a:p>
            <a:pPr marL="266700" indent="-266700"/>
            <a:r>
              <a:rPr lang="hr-HR" sz="2600" dirty="0" smtClean="0"/>
              <a:t>Ukupno </a:t>
            </a:r>
            <a:r>
              <a:rPr lang="hr-HR" sz="2600" dirty="0" smtClean="0"/>
              <a:t>na razini sektora smanjen je broj zaposlenih za oko 3.000 i to uglavnom kao posljedica restrukturiranja</a:t>
            </a:r>
          </a:p>
          <a:p>
            <a:pPr marL="266700" indent="-266700"/>
            <a:r>
              <a:rPr lang="hr-HR" sz="2600" dirty="0" smtClean="0"/>
              <a:t>Velike </a:t>
            </a:r>
            <a:r>
              <a:rPr lang="hr-HR" sz="2600" dirty="0" smtClean="0"/>
              <a:t>i učestale organizacijske promjene negativno se odražavaju na stabilnost i financijsko poslovanje te vođenje razborite poslovne politike društava</a:t>
            </a:r>
          </a:p>
          <a:p>
            <a:pPr algn="just"/>
            <a:endParaRPr lang="hr-HR" sz="26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6102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35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Proces restrukturiranja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r-HR" sz="4000" dirty="0" smtClean="0"/>
              <a:t>Hrvatskih </a:t>
            </a:r>
            <a:r>
              <a:rPr lang="hr-HR" sz="4000" dirty="0"/>
              <a:t>željeznica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8326"/>
            <a:ext cx="8140596" cy="4351338"/>
          </a:xfrm>
        </p:spPr>
        <p:txBody>
          <a:bodyPr>
            <a:noAutofit/>
          </a:bodyPr>
          <a:lstStyle/>
          <a:p>
            <a:pPr marL="266700" indent="-266700">
              <a:spcBef>
                <a:spcPts val="800"/>
              </a:spcBef>
            </a:pPr>
            <a:r>
              <a:rPr lang="hr-HR" sz="2200" dirty="0" smtClean="0"/>
              <a:t>Restrukturiranje državnih željezničkih poduzeća u svrhu povećanja konkurentnosti i stvaranja uvjeta za opstanak na liberaliziranom tržištu nije </a:t>
            </a:r>
            <a:r>
              <a:rPr lang="hr-HR" sz="2200" dirty="0" smtClean="0"/>
              <a:t>uspjelo</a:t>
            </a:r>
            <a:endParaRPr lang="hr-HR" sz="2200" dirty="0" smtClean="0"/>
          </a:p>
          <a:p>
            <a:pPr marL="266700" indent="-266700">
              <a:spcBef>
                <a:spcPts val="800"/>
              </a:spcBef>
            </a:pPr>
            <a:r>
              <a:rPr lang="hr-HR" sz="2200" dirty="0" smtClean="0"/>
              <a:t>Infrastruktura nije od 2012. do 2016. smanjila planirani broj zaposlenih i troškove rada, a financijska produktivnost poduzeća nije </a:t>
            </a:r>
            <a:r>
              <a:rPr lang="hr-HR" sz="2200" dirty="0" smtClean="0"/>
              <a:t>porasla</a:t>
            </a:r>
            <a:endParaRPr lang="hr-HR" sz="2200" dirty="0" smtClean="0"/>
          </a:p>
          <a:p>
            <a:pPr marL="266700" indent="-266700">
              <a:spcBef>
                <a:spcPts val="800"/>
              </a:spcBef>
            </a:pPr>
            <a:r>
              <a:rPr lang="hr-HR" sz="2200" spc="-20" dirty="0" smtClean="0"/>
              <a:t>Putnički prijevoz nije ostvario ni jedan od ciljeva </a:t>
            </a:r>
            <a:r>
              <a:rPr lang="hr-HR" sz="2200" spc="-20" dirty="0" smtClean="0"/>
              <a:t>restrukturiranja</a:t>
            </a:r>
            <a:endParaRPr lang="hr-HR" sz="2200" spc="-20" dirty="0" smtClean="0"/>
          </a:p>
          <a:p>
            <a:pPr marL="266700" indent="-266700">
              <a:spcBef>
                <a:spcPts val="800"/>
              </a:spcBef>
            </a:pPr>
            <a:r>
              <a:rPr lang="hr-HR" sz="2200" dirty="0" err="1" smtClean="0"/>
              <a:t>Cargo</a:t>
            </a:r>
            <a:r>
              <a:rPr lang="hr-HR" sz="2200" dirty="0" smtClean="0"/>
              <a:t> je jedini izložen konkurenciji, a njegovo operativno poslovanje je stabilnije nego na početku procesa </a:t>
            </a:r>
            <a:r>
              <a:rPr lang="hr-HR" sz="2200" dirty="0" smtClean="0"/>
              <a:t>restrukturiranja</a:t>
            </a:r>
            <a:endParaRPr lang="hr-HR" sz="2200" dirty="0" smtClean="0"/>
          </a:p>
          <a:p>
            <a:pPr marL="266700" indent="-266700">
              <a:spcBef>
                <a:spcPts val="800"/>
              </a:spcBef>
            </a:pPr>
            <a:r>
              <a:rPr lang="hr-HR" sz="2200" dirty="0" smtClean="0"/>
              <a:t>Dio povezanih društava je u stečaju ili u slaboj financijskog poziciji, a društva matice su financijski iscrpljena i nisu u mogućnosti preuzimati njihove </a:t>
            </a:r>
            <a:r>
              <a:rPr lang="hr-HR" sz="2200" dirty="0" smtClean="0"/>
              <a:t>obveze</a:t>
            </a:r>
            <a:endParaRPr lang="hr-HR" sz="22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Financijsko poslovanje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r-HR" sz="4000" dirty="0" smtClean="0"/>
              <a:t>Hrvatskih </a:t>
            </a:r>
            <a:r>
              <a:rPr lang="hr-HR" sz="4000" dirty="0"/>
              <a:t>željeznica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1" y="5365632"/>
            <a:ext cx="79736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i="1" dirty="0" smtClean="0">
                <a:solidFill>
                  <a:srgbClr val="004D76"/>
                </a:solidFill>
              </a:rPr>
              <a:t>Napomena</a:t>
            </a:r>
            <a:r>
              <a:rPr lang="hr-HR" sz="1300" i="1" dirty="0">
                <a:solidFill>
                  <a:srgbClr val="004D76"/>
                </a:solidFill>
              </a:rPr>
              <a:t>: * Koeficijent zaduženosti izračunat je nakon izuzimanja stavki rezerviranja i odgođenih troškova plaćanja, dok su u zagradi dane vrijednosti pokazatelja bez izuzimanja navedenih stavki.</a:t>
            </a:r>
          </a:p>
          <a:p>
            <a:pPr algn="just"/>
            <a:r>
              <a:rPr lang="hr-HR" sz="1300" i="1" dirty="0">
                <a:solidFill>
                  <a:srgbClr val="004D76"/>
                </a:solidFill>
              </a:rPr>
              <a:t>Izvor: izrada autora prema godišnjim konsolidiranim financijskim izvješćima za 2012–2015. godinu, FINA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9740"/>
              </p:ext>
            </p:extLst>
          </p:nvPr>
        </p:nvGraphicFramePr>
        <p:xfrm>
          <a:off x="748030" y="1690690"/>
          <a:ext cx="7069340" cy="3540876"/>
        </p:xfrm>
        <a:graphic>
          <a:graphicData uri="http://schemas.openxmlformats.org/drawingml/2006/table">
            <a:tbl>
              <a:tblPr firstRow="1" firstCol="1" bandRow="1"/>
              <a:tblGrid>
                <a:gridCol w="2579786">
                  <a:extLst>
                    <a:ext uri="{9D8B030D-6E8A-4147-A177-3AD203B41FA5}">
                      <a16:colId xmlns:a16="http://schemas.microsoft.com/office/drawing/2014/main" val="298502943"/>
                    </a:ext>
                  </a:extLst>
                </a:gridCol>
                <a:gridCol w="1416571">
                  <a:extLst>
                    <a:ext uri="{9D8B030D-6E8A-4147-A177-3AD203B41FA5}">
                      <a16:colId xmlns:a16="http://schemas.microsoft.com/office/drawing/2014/main" val="37037923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00642605"/>
                    </a:ext>
                  </a:extLst>
                </a:gridCol>
                <a:gridCol w="1701383">
                  <a:extLst>
                    <a:ext uri="{9D8B030D-6E8A-4147-A177-3AD203B41FA5}">
                      <a16:colId xmlns:a16="http://schemas.microsoft.com/office/drawing/2014/main" val="1465036388"/>
                    </a:ext>
                  </a:extLst>
                </a:gridCol>
              </a:tblGrid>
              <a:tr h="7105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Pokazatelj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 err="1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Putnički prijevoz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2064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Trenutne likvidnosti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21077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Ubrzane likvidnosti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7847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Tekuće likvidnosti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51750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Koeficijent zaduženosti *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 (0,40)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(0,96)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(0,84)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162363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Koeficijent obrtaja ukupne imovine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94627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Trajanje naplate potraživanja </a:t>
                      </a:r>
                      <a:b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 broju dana)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12185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Ekonomičnost ukupnog poslovanja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5130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Ekonomičnost financiranja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13990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Ekonomičnost poslovanja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38561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 (%)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-4,37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-8,79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hr-HR" sz="3200" dirty="0"/>
              <a:t>Udio transfera iz državnog proračuna u ukupnim prihodima poslovanja željezničkih poduzeća, 2011.-2015. (u %)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75722"/>
              </p:ext>
            </p:extLst>
          </p:nvPr>
        </p:nvGraphicFramePr>
        <p:xfrm>
          <a:off x="715991" y="1835033"/>
          <a:ext cx="7694763" cy="378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24871" y="5641373"/>
            <a:ext cx="7694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300" i="1" dirty="0">
                <a:solidFill>
                  <a:srgbClr val="004D76"/>
                </a:solidFill>
              </a:rPr>
              <a:t>Izvor: Autori temeljem Izvještaja o izvršenju Državnog proračuna od 2011. do 2015. i podataka iz financijskih izvještaja promatranih društava.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2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jo-fisc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jo-fiscus" id="{1613316A-BB1F-4A7D-9475-1F9F73070F63}" vid="{D61CF2EE-50C8-4263-A8DE-DAB01688D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bajo-fiscus</Template>
  <TotalTime>303</TotalTime>
  <Words>1780</Words>
  <Application>Microsoft Office PowerPoint</Application>
  <PresentationFormat>On-screen Show (4:3)</PresentationFormat>
  <Paragraphs>384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bajo-fiscus</vt:lpstr>
      <vt:lpstr>Restrukturiranje željezničkih poduzeća u vlasništvu  Republike Hrvatske</vt:lpstr>
      <vt:lpstr>Glavni ciljevi</vt:lpstr>
      <vt:lpstr>Matica i povezana društva (1)</vt:lpstr>
      <vt:lpstr>Matica i povezana društva (2)</vt:lpstr>
      <vt:lpstr>Liberalizacija tržišta i odabrani pokazatelji željezničkog prometa </vt:lpstr>
      <vt:lpstr>Institucionalni okvir  željezničkog prometa </vt:lpstr>
      <vt:lpstr>Proces restrukturiranja  Hrvatskih željeznica</vt:lpstr>
      <vt:lpstr>Financijsko poslovanje  Hrvatskih željeznica </vt:lpstr>
      <vt:lpstr>Udio transfera iz državnog proračuna u ukupnim prihodima poslovanja željezničkih poduzeća, 2011.-2015. (u %)</vt:lpstr>
      <vt:lpstr>Potpore željezničkom prometu, 2003.-2015. (u mlrd. kuna)</vt:lpstr>
      <vt:lpstr>Odobrena jamstva i dug željeznica</vt:lpstr>
      <vt:lpstr>Zaključak (1)</vt:lpstr>
      <vt:lpstr>Zaključak (2)</vt:lpstr>
      <vt:lpstr>Zaključak (3)</vt:lpstr>
      <vt:lpstr>Preporuke Vladi RH i Ministarstvu mora, prometa i infrastrukture (1)</vt:lpstr>
      <vt:lpstr>Preporuke Vladi RH i Ministarstvu mora, prometa i infrastrukture (2)</vt:lpstr>
      <vt:lpstr>Prethodna izdanja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Fabris</dc:creator>
  <cp:lastModifiedBy>Martina Fabris</cp:lastModifiedBy>
  <cp:revision>44</cp:revision>
  <cp:lastPrinted>2017-09-04T10:05:24Z</cp:lastPrinted>
  <dcterms:created xsi:type="dcterms:W3CDTF">2017-09-01T19:26:25Z</dcterms:created>
  <dcterms:modified xsi:type="dcterms:W3CDTF">2017-09-07T07:57:26Z</dcterms:modified>
</cp:coreProperties>
</file>