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9"/>
  </p:notesMasterIdLst>
  <p:sldIdLst>
    <p:sldId id="257" r:id="rId2"/>
    <p:sldId id="258" r:id="rId3"/>
    <p:sldId id="276" r:id="rId4"/>
    <p:sldId id="277" r:id="rId5"/>
    <p:sldId id="259" r:id="rId6"/>
    <p:sldId id="278" r:id="rId7"/>
    <p:sldId id="261" r:id="rId8"/>
    <p:sldId id="280" r:id="rId9"/>
    <p:sldId id="281" r:id="rId10"/>
    <p:sldId id="287" r:id="rId11"/>
    <p:sldId id="279" r:id="rId12"/>
    <p:sldId id="283" r:id="rId13"/>
    <p:sldId id="284" r:id="rId14"/>
    <p:sldId id="285" r:id="rId15"/>
    <p:sldId id="286" r:id="rId16"/>
    <p:sldId id="275" r:id="rId17"/>
    <p:sldId id="272" r:id="rId18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4D76"/>
    <a:srgbClr val="FF4D7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\Documents\Diplomski\staro\prihodi%20od%20dobiti%20prora&#269;u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'Prihodi DP (2)'!$AB$129</c:f>
              <c:strCache>
                <c:ptCount val="1"/>
                <c:pt idx="0">
                  <c:v>Prihodi od dobiti, mil. kn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DP (2)'!$V$130:$V$141</c:f>
              <c:strCache>
                <c:ptCount val="12"/>
                <c:pt idx="0">
                  <c:v>2005.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2010.</c:v>
                </c:pt>
                <c:pt idx="6">
                  <c:v>2011.</c:v>
                </c:pt>
                <c:pt idx="7">
                  <c:v>2012.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  <c:pt idx="11">
                  <c:v>2016.</c:v>
                </c:pt>
              </c:strCache>
            </c:strRef>
          </c:cat>
          <c:val>
            <c:numRef>
              <c:f>'Prihodi DP (2)'!$AB$130:$AB$141</c:f>
              <c:numCache>
                <c:formatCode>#,##0</c:formatCode>
                <c:ptCount val="12"/>
                <c:pt idx="0">
                  <c:v>192.51559133999999</c:v>
                </c:pt>
                <c:pt idx="1">
                  <c:v>286.67062518000046</c:v>
                </c:pt>
                <c:pt idx="2">
                  <c:v>117.19438542</c:v>
                </c:pt>
                <c:pt idx="3">
                  <c:v>494.80909089000033</c:v>
                </c:pt>
                <c:pt idx="4">
                  <c:v>1342.4167929700011</c:v>
                </c:pt>
                <c:pt idx="5">
                  <c:v>318.37397619000001</c:v>
                </c:pt>
                <c:pt idx="6">
                  <c:v>637.22781850000001</c:v>
                </c:pt>
                <c:pt idx="7">
                  <c:v>666.83385040999997</c:v>
                </c:pt>
                <c:pt idx="8">
                  <c:v>395.73117167999959</c:v>
                </c:pt>
                <c:pt idx="9">
                  <c:v>1072.05722982</c:v>
                </c:pt>
                <c:pt idx="10">
                  <c:v>785.95430799999997</c:v>
                </c:pt>
                <c:pt idx="11">
                  <c:v>1399.041218279998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F-460B-82C3-29C6BAE8F669}"/>
            </c:ext>
          </c:extLst>
        </c:ser>
        <c:ser>
          <c:idx val="1"/>
          <c:order val="1"/>
          <c:tx>
            <c:strRef>
              <c:f>'Prihodi DP (2)'!$AC$129</c:f>
              <c:strCache>
                <c:ptCount val="1"/>
                <c:pt idx="0">
                  <c:v>Prihodi od dividendi, mil. kn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DP (2)'!$V$130:$V$141</c:f>
              <c:strCache>
                <c:ptCount val="12"/>
                <c:pt idx="0">
                  <c:v>2005.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2010.</c:v>
                </c:pt>
                <c:pt idx="6">
                  <c:v>2011.</c:v>
                </c:pt>
                <c:pt idx="7">
                  <c:v>2012.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  <c:pt idx="11">
                  <c:v>2016.</c:v>
                </c:pt>
              </c:strCache>
            </c:strRef>
          </c:cat>
          <c:val>
            <c:numRef>
              <c:f>'Prihodi DP (2)'!$AC$130:$AC$141</c:f>
              <c:numCache>
                <c:formatCode>#,##0</c:formatCode>
                <c:ptCount val="12"/>
                <c:pt idx="0">
                  <c:v>1123.34587835</c:v>
                </c:pt>
                <c:pt idx="1">
                  <c:v>17.835071660000022</c:v>
                </c:pt>
                <c:pt idx="2">
                  <c:v>1194.5822352999987</c:v>
                </c:pt>
                <c:pt idx="3">
                  <c:v>212.38714804000034</c:v>
                </c:pt>
                <c:pt idx="4">
                  <c:v>106.62447832999985</c:v>
                </c:pt>
                <c:pt idx="5">
                  <c:v>111.30309124999998</c:v>
                </c:pt>
                <c:pt idx="6">
                  <c:v>286.57919926999961</c:v>
                </c:pt>
                <c:pt idx="7">
                  <c:v>14.941899210000004</c:v>
                </c:pt>
                <c:pt idx="8">
                  <c:v>181.61696020999995</c:v>
                </c:pt>
                <c:pt idx="9">
                  <c:v>35.271302690000013</c:v>
                </c:pt>
                <c:pt idx="10">
                  <c:v>98.418612239999987</c:v>
                </c:pt>
                <c:pt idx="11">
                  <c:v>70.146052539999914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F-460B-82C3-29C6BAE8F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13504"/>
        <c:axId val="71015040"/>
      </c:barChart>
      <c:lineChart>
        <c:grouping val="standard"/>
        <c:varyColors val="0"/>
        <c:ser>
          <c:idx val="2"/>
          <c:order val="2"/>
          <c:tx>
            <c:strRef>
              <c:f>'Prihodi DP (2)'!$AE$129</c:f>
              <c:strCache>
                <c:ptCount val="1"/>
                <c:pt idx="0">
                  <c:v>Udio prihoda od dobiti i dividendi u uk. prihodima, %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'Prihodi DP (2)'!$V$130:$V$141</c:f>
              <c:strCache>
                <c:ptCount val="12"/>
                <c:pt idx="0">
                  <c:v>2005.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2010.</c:v>
                </c:pt>
                <c:pt idx="6">
                  <c:v>2011.</c:v>
                </c:pt>
                <c:pt idx="7">
                  <c:v>2012.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  <c:pt idx="11">
                  <c:v>2016.</c:v>
                </c:pt>
              </c:strCache>
            </c:strRef>
          </c:cat>
          <c:val>
            <c:numRef>
              <c:f>'Prihodi DP (2)'!$AE$130:$AE$142</c:f>
              <c:numCache>
                <c:formatCode>0.0000</c:formatCode>
                <c:ptCount val="13"/>
                <c:pt idx="0">
                  <c:v>1.53</c:v>
                </c:pt>
                <c:pt idx="1">
                  <c:v>0.3200000000000004</c:v>
                </c:pt>
                <c:pt idx="2">
                  <c:v>1.21</c:v>
                </c:pt>
                <c:pt idx="3">
                  <c:v>0.61000000000000065</c:v>
                </c:pt>
                <c:pt idx="4">
                  <c:v>1.31</c:v>
                </c:pt>
                <c:pt idx="5">
                  <c:v>0.4</c:v>
                </c:pt>
                <c:pt idx="6">
                  <c:v>0.86000000000000065</c:v>
                </c:pt>
                <c:pt idx="7">
                  <c:v>0.62000000000000066</c:v>
                </c:pt>
                <c:pt idx="8">
                  <c:v>0.53</c:v>
                </c:pt>
                <c:pt idx="9">
                  <c:v>0.97000000000000064</c:v>
                </c:pt>
                <c:pt idx="10">
                  <c:v>0.81</c:v>
                </c:pt>
                <c:pt idx="11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FF-460B-82C3-29C6BAE8F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30656"/>
        <c:axId val="71029120"/>
      </c:lineChart>
      <c:catAx>
        <c:axId val="710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1015040"/>
        <c:crosses val="autoZero"/>
        <c:auto val="1"/>
        <c:lblAlgn val="ctr"/>
        <c:lblOffset val="100"/>
        <c:noMultiLvlLbl val="0"/>
      </c:catAx>
      <c:valAx>
        <c:axId val="710150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1013504"/>
        <c:crosses val="autoZero"/>
        <c:crossBetween val="between"/>
      </c:valAx>
      <c:valAx>
        <c:axId val="71029120"/>
        <c:scaling>
          <c:orientation val="minMax"/>
        </c:scaling>
        <c:delete val="0"/>
        <c:axPos val="r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1030656"/>
        <c:crosses val="max"/>
        <c:crossBetween val="between"/>
      </c:valAx>
      <c:catAx>
        <c:axId val="7103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1029120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7.6025662499086197E-2"/>
          <c:y val="0.78134859431230907"/>
          <c:w val="0.84250450888961481"/>
          <c:h val="0.204871391076115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900">
          <a:solidFill>
            <a:srgbClr val="004D76"/>
          </a:solidFill>
          <a:latin typeface="Marlene Reg" panose="02000000000000000000" pitchFamily="50" charset="-18"/>
          <a:ea typeface="Marlene Reg" panose="02000000000000000000" pitchFamily="50" charset="-18"/>
          <a:cs typeface="Times New Roman" panose="02020603050405020304" pitchFamily="18" charset="0"/>
        </a:defRPr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C82E-B726-4271-BC41-F0686F38F71B}" type="datetimeFigureOut">
              <a:rPr lang="hr-HR" smtClean="0"/>
              <a:t>18.12.2017.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4D77-04D9-4378-92D1-A33958DBB7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84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040781"/>
            <a:ext cx="7886700" cy="352169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Podnaslov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6" y="6155056"/>
            <a:ext cx="2019300" cy="5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7"/>
            <a:ext cx="9144000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42717"/>
            <a:ext cx="7886700" cy="4351338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q"/>
              <a:defRPr/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75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9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200"/>
                    </a14:imgEffect>
                    <a14:imgEffect>
                      <a14:saturation sat="7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676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463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A1825B-DF33-4C77-BF44-3436A532E0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8" y="6276482"/>
            <a:ext cx="1108364" cy="583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23161" r="68294" b="29815"/>
          <a:stretch/>
        </p:blipFill>
        <p:spPr>
          <a:xfrm>
            <a:off x="564022" y="6392254"/>
            <a:ext cx="318071" cy="3371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76099" y="641789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4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rujan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q"/>
        <a:defRPr sz="2800" kern="1200" baseline="0">
          <a:solidFill>
            <a:srgbClr val="004D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Wingdings" panose="05000000000000000000" pitchFamily="2" charset="2"/>
        <a:buChar char="§"/>
        <a:defRPr sz="2400" kern="1200">
          <a:solidFill>
            <a:srgbClr val="004D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5000"/>
        <a:buFont typeface="Arial" panose="020B0604020202020204" pitchFamily="34" charset="0"/>
        <a:buChar char="•"/>
        <a:defRPr sz="2000" kern="1200">
          <a:solidFill>
            <a:srgbClr val="004D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D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f.hr/upload/files/31.pdf" TargetMode="External"/><Relationship Id="rId2" Type="http://schemas.openxmlformats.org/officeDocument/2006/relationships/hyperlink" Target="http://www.ijf.hr/upload/files/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jf.hr/upload/files/4.pdf" TargetMode="External"/><Relationship Id="rId4" Type="http://schemas.openxmlformats.org/officeDocument/2006/relationships/hyperlink" Target="http://www.ijf.hr/upload/files/2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jf.hr/fiscus" TargetMode="External"/><Relationship Id="rId4" Type="http://schemas.openxmlformats.org/officeDocument/2006/relationships/hyperlink" Target="mailto:ifiscus@ijf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6932"/>
            <a:ext cx="7886700" cy="3255174"/>
          </a:xfrm>
        </p:spPr>
        <p:txBody>
          <a:bodyPr>
            <a:normAutofit/>
          </a:bodyPr>
          <a:lstStyle/>
          <a:p>
            <a:r>
              <a:rPr lang="hr-HR" sz="4800" dirty="0"/>
              <a:t>Uspješnost financijskog poslovanja poduzeća (trgovačkih društava)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hr-HR" sz="4800" dirty="0"/>
              <a:t>u vlasništvu </a:t>
            </a:r>
            <a:r>
              <a:rPr lang="hr-HR" sz="4800" dirty="0" smtClean="0"/>
              <a:t>države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926" y="3692106"/>
            <a:ext cx="3766957" cy="44274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s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ažetak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 glavni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2" y="6089651"/>
            <a:ext cx="2019300" cy="56642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55522" y="6275072"/>
            <a:ext cx="3761206" cy="72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Zagreb, 15.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10152" y="4494362"/>
            <a:ext cx="7886700" cy="141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Anto Bajo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Lana Zuber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Marko Primorac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954" cy="1325563"/>
          </a:xfrm>
        </p:spPr>
        <p:txBody>
          <a:bodyPr anchor="t" anchorCtr="0">
            <a:noAutofit/>
          </a:bodyPr>
          <a:lstStyle/>
          <a:p>
            <a:r>
              <a:rPr lang="hr-HR" sz="3200" dirty="0"/>
              <a:t>Neto gubitak najvećih poduzeća u vlasništvu države od 2008. do 2016. (u </a:t>
            </a:r>
            <a:r>
              <a:rPr lang="hr-HR" sz="3200" dirty="0" err="1"/>
              <a:t>mil</a:t>
            </a:r>
            <a:r>
              <a:rPr lang="hr-HR" sz="3200" dirty="0"/>
              <a:t>. kn) je 16,8 </a:t>
            </a:r>
            <a:r>
              <a:rPr lang="hr-HR" sz="3200" dirty="0" err="1"/>
              <a:t>mlrd</a:t>
            </a:r>
            <a:r>
              <a:rPr lang="hr-HR" sz="3200" dirty="0"/>
              <a:t>. kn</a:t>
            </a:r>
            <a:endParaRPr lang="hr-HR" sz="32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33" name="Text Placeholder 2"/>
          <p:cNvSpPr txBox="1">
            <a:spLocks/>
          </p:cNvSpPr>
          <p:nvPr/>
        </p:nvSpPr>
        <p:spPr>
          <a:xfrm>
            <a:off x="629842" y="1681163"/>
            <a:ext cx="3999308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2800" kern="1200" baseline="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 smtClean="0"/>
              <a:t>Prihodi od dobiti i dividendi i udio u ukupnim prihodima </a:t>
            </a:r>
            <a:br>
              <a:rPr lang="pl-PL" sz="2000" b="1" dirty="0" smtClean="0"/>
            </a:br>
            <a:r>
              <a:rPr lang="pl-PL" sz="2000" b="1" dirty="0" smtClean="0"/>
              <a:t>od 2005. do 2016. (u mil. kn i %)</a:t>
            </a:r>
            <a:endParaRPr lang="hr-HR" sz="2000" b="1" dirty="0"/>
          </a:p>
        </p:txBody>
      </p:sp>
      <p:sp>
        <p:nvSpPr>
          <p:cNvPr id="34" name="Text Placeholder 26"/>
          <p:cNvSpPr txBox="1">
            <a:spLocks/>
          </p:cNvSpPr>
          <p:nvPr/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2800" kern="1200" baseline="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7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 smtClean="0"/>
              <a:t>Uplate prihoda od dobiti javnih poduzeća u državni proračun od 2005. do 2016.</a:t>
            </a:r>
            <a:endParaRPr lang="hr-HR" sz="2000" b="1" dirty="0"/>
          </a:p>
        </p:txBody>
      </p:sp>
      <p:sp>
        <p:nvSpPr>
          <p:cNvPr id="35" name="Content Placeholder 27"/>
          <p:cNvSpPr>
            <a:spLocks noGrp="1"/>
          </p:cNvSpPr>
          <p:nvPr>
            <p:ph sz="quarter" idx="4294967295"/>
          </p:nvPr>
        </p:nvSpPr>
        <p:spPr>
          <a:xfrm>
            <a:off x="4629150" y="2672075"/>
            <a:ext cx="4514850" cy="35175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r-HR" sz="1450" dirty="0"/>
              <a:t>Prihod od uplate dobiti nestabilan je izvor prihoda državnog proračuna i oscilira od, </a:t>
            </a:r>
            <a:r>
              <a:rPr lang="en-US" sz="1450" dirty="0" err="1" smtClean="0"/>
              <a:t>npr</a:t>
            </a:r>
            <a:r>
              <a:rPr lang="en-US" sz="1450" dirty="0" smtClean="0"/>
              <a:t>. </a:t>
            </a:r>
            <a:r>
              <a:rPr lang="hr-HR" sz="1450" dirty="0" smtClean="0"/>
              <a:t>svega </a:t>
            </a:r>
            <a:r>
              <a:rPr lang="hr-HR" sz="1450" dirty="0"/>
              <a:t>117 </a:t>
            </a:r>
            <a:r>
              <a:rPr lang="hr-HR" sz="1450" dirty="0" err="1"/>
              <a:t>mil</a:t>
            </a:r>
            <a:r>
              <a:rPr lang="hr-HR" sz="1450" dirty="0"/>
              <a:t>. </a:t>
            </a:r>
            <a:r>
              <a:rPr lang="hr-HR" sz="1450" dirty="0" smtClean="0"/>
              <a:t>kn </a:t>
            </a:r>
            <a:r>
              <a:rPr lang="hr-HR" sz="1450" dirty="0"/>
              <a:t>u 2007.  do 1,342 </a:t>
            </a:r>
            <a:r>
              <a:rPr lang="hr-HR" sz="1450" dirty="0" err="1"/>
              <a:t>mlrd</a:t>
            </a:r>
            <a:r>
              <a:rPr lang="hr-HR" sz="1450" dirty="0"/>
              <a:t>. </a:t>
            </a:r>
            <a:r>
              <a:rPr lang="hr-HR" sz="1450" dirty="0" smtClean="0"/>
              <a:t>kn </a:t>
            </a:r>
            <a:r>
              <a:rPr lang="hr-HR" sz="1450" dirty="0"/>
              <a:t>u 2009</a:t>
            </a:r>
            <a:r>
              <a:rPr lang="hr-HR" sz="1450" dirty="0" smtClean="0"/>
              <a:t>.</a:t>
            </a:r>
            <a:endParaRPr lang="hr-HR" sz="1450" dirty="0"/>
          </a:p>
          <a:p>
            <a:r>
              <a:rPr lang="hr-HR" sz="1450" dirty="0"/>
              <a:t>Fluktuacije ovise, prije svega, o broju strateških poduzeća u pojedinoj godini (primjerice, 69 poduzeća 2009., a 49 poduzeća 2011.), ali i </a:t>
            </a:r>
            <a:r>
              <a:rPr lang="hr-HR" sz="1450" dirty="0" smtClean="0"/>
              <a:t>njihovu </a:t>
            </a:r>
            <a:r>
              <a:rPr lang="hr-HR" sz="1450" dirty="0"/>
              <a:t>financijskom </a:t>
            </a:r>
            <a:r>
              <a:rPr lang="hr-HR" sz="1450" dirty="0" smtClean="0"/>
              <a:t>rezultatu</a:t>
            </a:r>
            <a:endParaRPr lang="hr-HR" sz="1450" dirty="0"/>
          </a:p>
          <a:p>
            <a:r>
              <a:rPr lang="hr-HR" sz="1450" dirty="0"/>
              <a:t>Neobično je da portfelj najboljih državnih strateških poduzeća ostvari negativan poslovni rezultat, a to se od 2005. do 2016. dogodilo čak četiri </a:t>
            </a:r>
            <a:r>
              <a:rPr lang="hr-HR" sz="1450" dirty="0" smtClean="0"/>
              <a:t>puta</a:t>
            </a:r>
            <a:endParaRPr lang="hr-HR" sz="1450" dirty="0"/>
          </a:p>
          <a:p>
            <a:r>
              <a:rPr lang="hr-HR" sz="1450" dirty="0"/>
              <a:t>Naime, od 2005. do 2009. većinu su činili prihodi od dividendi, a od 2009. prihodi od </a:t>
            </a:r>
            <a:r>
              <a:rPr lang="hr-HR" sz="1450" dirty="0" smtClean="0"/>
              <a:t>dobiti</a:t>
            </a:r>
            <a:endParaRPr lang="hr-HR" sz="1450" dirty="0"/>
          </a:p>
          <a:p>
            <a:r>
              <a:rPr lang="hr-HR" sz="1450" dirty="0"/>
              <a:t>Država je očito do 2009. imala više dioničkih društva u vlasništvu i ona su redovito isplaćivala </a:t>
            </a:r>
            <a:r>
              <a:rPr lang="hr-HR" sz="1450" dirty="0" smtClean="0"/>
              <a:t>dividende</a:t>
            </a:r>
            <a:endParaRPr lang="hr-HR" sz="1450" dirty="0"/>
          </a:p>
        </p:txBody>
      </p:sp>
      <p:graphicFrame>
        <p:nvGraphicFramePr>
          <p:cNvPr id="36" name="Content Placeholder 2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54288558"/>
              </p:ext>
            </p:extLst>
          </p:nvPr>
        </p:nvGraphicFramePr>
        <p:xfrm>
          <a:off x="628650" y="2766735"/>
          <a:ext cx="3657090" cy="351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552091" y="2570672"/>
            <a:ext cx="8384875" cy="258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/>
            <a:r>
              <a:rPr lang="hr-HR" sz="2700" dirty="0"/>
              <a:t>Vlada se u procesu tranzicije obvezala otvoriti gospodarstvo privatnim investicijama, tržištu te transparentno upravljati državnom imovinom</a:t>
            </a:r>
            <a:endParaRPr lang="en-US" sz="2700" dirty="0"/>
          </a:p>
          <a:p>
            <a:pPr marL="361950" indent="-361950"/>
            <a:r>
              <a:rPr lang="hr-HR" sz="2700" dirty="0" smtClean="0"/>
              <a:t>Država </a:t>
            </a:r>
            <a:r>
              <a:rPr lang="hr-HR" sz="2700" dirty="0"/>
              <a:t>još uvijek ima vodeću ulogu na tržištu kroz (većinske i manjinske) vlasničke udjele u svim važnijim poduzećima, koja nisu tržišno vrednovana jer ne kotiraju na burzi</a:t>
            </a:r>
            <a:endParaRPr lang="en-US" sz="2700" dirty="0"/>
          </a:p>
          <a:p>
            <a:pPr marL="361950" indent="-361950"/>
            <a:r>
              <a:rPr lang="hr-HR" sz="2700" dirty="0" smtClean="0"/>
              <a:t>Velik</a:t>
            </a:r>
            <a:r>
              <a:rPr lang="en-US" sz="2700" dirty="0" err="1"/>
              <a:t>i</a:t>
            </a:r>
            <a:r>
              <a:rPr lang="hr-HR" sz="2700" dirty="0"/>
              <a:t> broj javnih poduzeća ostvaruje niske razine dobiti koje u državni proračun uplaćuju bez javne objave o tijeku novca</a:t>
            </a:r>
            <a:endParaRPr lang="hr-HR" sz="27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– </a:t>
            </a:r>
            <a:r>
              <a:rPr lang="en-US" sz="4000" dirty="0" err="1" smtClean="0"/>
              <a:t>ključni</a:t>
            </a:r>
            <a:r>
              <a:rPr lang="en-US" sz="4000" dirty="0" smtClean="0"/>
              <a:t> </a:t>
            </a:r>
            <a:r>
              <a:rPr lang="en-US" sz="4000" dirty="0" err="1" smtClean="0"/>
              <a:t>problemi</a:t>
            </a:r>
            <a:r>
              <a:rPr lang="en-US" sz="4000" dirty="0" smtClean="0"/>
              <a:t> (1)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513"/>
            <a:ext cx="8515350" cy="4589542"/>
          </a:xfrm>
        </p:spPr>
        <p:txBody>
          <a:bodyPr>
            <a:noAutofit/>
          </a:bodyPr>
          <a:lstStyle/>
          <a:p>
            <a:pPr marL="361950" lvl="0" indent="-361950"/>
            <a:r>
              <a:rPr lang="hr-HR" sz="2200" dirty="0" smtClean="0"/>
              <a:t>Broj javnih poduzeća u državnom vlasništvu kontinuirano raste u posljednjih devet godina </a:t>
            </a:r>
          </a:p>
          <a:p>
            <a:pPr marL="361950" lvl="0" indent="-361950"/>
            <a:r>
              <a:rPr lang="hr-HR" sz="2200" dirty="0" smtClean="0"/>
              <a:t>Država kao vlasnik sudjeluje u velikom broju različitih gospodarskih sektora i ne pokazuje jasnu strategiju pri odabiru poduzeća</a:t>
            </a:r>
          </a:p>
          <a:p>
            <a:pPr marL="361950" lvl="0" indent="-361950"/>
            <a:r>
              <a:rPr lang="hr-HR" sz="2200" dirty="0" smtClean="0"/>
              <a:t>Državna poduzeća uglavnom nisu organizirana kao dionička društva što doprinosi nerazvijenosti financijskog tržišta i nemogućnosti njihove tržišne valorizacije</a:t>
            </a:r>
          </a:p>
          <a:p>
            <a:pPr marL="361950" lvl="0" indent="-361950"/>
            <a:r>
              <a:rPr lang="hr-HR" sz="2200" dirty="0" smtClean="0"/>
              <a:t>Vlasnički portfelj države strateški je nejasno usmjeren i rascjepkan na brojne sektore bez jasne hijerarhije njihove važnosti za državu</a:t>
            </a:r>
            <a:endParaRPr lang="en-US" sz="2200" dirty="0" smtClean="0"/>
          </a:p>
          <a:p>
            <a:pPr marL="361950" lvl="0" indent="-361950"/>
            <a:r>
              <a:rPr lang="hr-HR" sz="2200" dirty="0" smtClean="0"/>
              <a:t>Premda država u vlasništvu ima više od tisuću javnih poduzeća, samo ih je pedesetak na popisu strateških poduzeća obveznih uplaćivati dio dobiti (i dividendi) u državni proračun</a:t>
            </a:r>
            <a:endParaRPr lang="en-US" sz="22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– </a:t>
            </a:r>
            <a:r>
              <a:rPr lang="en-US" sz="4000" dirty="0" err="1" smtClean="0"/>
              <a:t>ključni</a:t>
            </a:r>
            <a:r>
              <a:rPr lang="en-US" sz="4000" dirty="0" smtClean="0"/>
              <a:t> </a:t>
            </a:r>
            <a:r>
              <a:rPr lang="en-US" sz="4000" dirty="0" err="1" smtClean="0"/>
              <a:t>problemi</a:t>
            </a:r>
            <a:r>
              <a:rPr lang="en-US" sz="4000" dirty="0" smtClean="0"/>
              <a:t> 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2717"/>
            <a:ext cx="8222052" cy="4351338"/>
          </a:xfrm>
        </p:spPr>
        <p:txBody>
          <a:bodyPr>
            <a:noAutofit/>
          </a:bodyPr>
          <a:lstStyle/>
          <a:p>
            <a:pPr marL="361950" lvl="0" indent="-361950"/>
            <a:r>
              <a:rPr lang="hr-HR" sz="2200" dirty="0"/>
              <a:t>Strateška poduzeća ostvaruju nepredvidive poslovne rezultate, a nerijetko bilježe i visoke gubitke, pa se (temeljem analize povrata na temeljni kapital) može ocijeniti da su za državu nisko profitabilna</a:t>
            </a:r>
          </a:p>
          <a:p>
            <a:pPr marL="361950" lvl="0" indent="-361950"/>
            <a:r>
              <a:rPr lang="hr-HR" sz="2200" dirty="0"/>
              <a:t>Uplata dobiti/dividende javnih poduzeća u proračun obavlja se bez javne objave, a velik broj poduzeća kasni s uplatama ili ih ne izvršava</a:t>
            </a:r>
          </a:p>
          <a:p>
            <a:pPr marL="361950" lvl="0" indent="-361950"/>
            <a:r>
              <a:rPr lang="hr-HR" sz="2200" dirty="0"/>
              <a:t>Objavljene odluke o raspodjeli dobiti javnih poduzeća ne odgovaraju uvijek stvarnom stanju uplaćene dobiti u državni proračun, što onemogućava statističko praćenje</a:t>
            </a:r>
          </a:p>
          <a:p>
            <a:pPr marL="361950" indent="-361950"/>
            <a:r>
              <a:rPr lang="hr-HR" sz="2200" dirty="0"/>
              <a:t>Prihodi od dobiti i dividendi nestabilan su izvor prihoda za državni proračun. Prije 2009. veći dio prihoda od javnih poduzeća činile su dividende, a od tada dominira dobit</a:t>
            </a:r>
            <a:endParaRPr lang="hr-HR" sz="22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– </a:t>
            </a:r>
            <a:r>
              <a:rPr lang="en-US" sz="4000" dirty="0" err="1" smtClean="0"/>
              <a:t>preporuke</a:t>
            </a:r>
            <a:r>
              <a:rPr lang="en-US" sz="4000" dirty="0" smtClean="0"/>
              <a:t> (1)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2717"/>
            <a:ext cx="8222052" cy="4351338"/>
          </a:xfrm>
        </p:spPr>
        <p:txBody>
          <a:bodyPr>
            <a:noAutofit/>
          </a:bodyPr>
          <a:lstStyle/>
          <a:p>
            <a:pPr marL="361950" lvl="0" indent="-361950"/>
            <a:r>
              <a:rPr lang="hr-HR" sz="2400" dirty="0"/>
              <a:t>Vlada treba smanjiti državni vlasnički portfelj, osobito manjinske udjele u društvima koja su u dominanto privatnom vlasništvu</a:t>
            </a:r>
          </a:p>
          <a:p>
            <a:pPr marL="361950" lvl="0" indent="-361950"/>
            <a:r>
              <a:rPr lang="hr-HR" sz="2400" dirty="0"/>
              <a:t>Državni se portfelj treba usmjeriti na strateške gospodarske sektore (energetiku, promet, vodoopskrbu itd.), umjesto raspršenosti na gotovo sve gospodarske sektore</a:t>
            </a:r>
            <a:endParaRPr lang="en-US" sz="2400" dirty="0"/>
          </a:p>
          <a:p>
            <a:pPr marL="361950" lvl="0" indent="-361950"/>
            <a:r>
              <a:rPr lang="hr-HR" sz="2400" dirty="0"/>
              <a:t>Hrvatska mora imati utvrđene vlasničke prioritete</a:t>
            </a:r>
          </a:p>
          <a:p>
            <a:pPr marL="361950" lvl="0" indent="-361950"/>
            <a:r>
              <a:rPr lang="hr-HR" sz="2400" dirty="0"/>
              <a:t>Vlada treba javno objaviti popis poduzeća koja ne ispunjavaju obvezu uplate dobiti u državni proračun (kao što je 2012. učinila s poreznim dužnicima, što je mnoge potaknulo da ispune obveze zbog pritiska javnosti)</a:t>
            </a:r>
            <a:endParaRPr lang="hr-HR" sz="24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Zaključak</a:t>
            </a:r>
            <a:r>
              <a:rPr lang="en-US" sz="4000" dirty="0" smtClean="0"/>
              <a:t> – </a:t>
            </a:r>
            <a:r>
              <a:rPr lang="en-US" sz="4000" dirty="0" err="1" smtClean="0"/>
              <a:t>preporuke</a:t>
            </a:r>
            <a:r>
              <a:rPr lang="en-US" sz="4000" dirty="0" smtClean="0"/>
              <a:t> 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2717"/>
            <a:ext cx="8222052" cy="4351338"/>
          </a:xfrm>
        </p:spPr>
        <p:txBody>
          <a:bodyPr>
            <a:noAutofit/>
          </a:bodyPr>
          <a:lstStyle/>
          <a:p>
            <a:pPr marL="361950" lvl="0" indent="-361950"/>
            <a:r>
              <a:rPr lang="hr-HR" sz="2400" dirty="0"/>
              <a:t>Vlada treba utvrditi i objaviti točne rokove uplata dobiti javnih poduzeća u državni proračun</a:t>
            </a:r>
            <a:endParaRPr lang="en-US" sz="2400" dirty="0"/>
          </a:p>
          <a:p>
            <a:pPr marL="361950" lvl="0" indent="-361950"/>
            <a:r>
              <a:rPr lang="hr-HR" sz="2400" dirty="0"/>
              <a:t>Uprave poduzeća koja ne obave zakonsku obvezu pravovremene uplate dobiti treba zakonski kažnjavati</a:t>
            </a:r>
          </a:p>
          <a:p>
            <a:pPr marL="361950" lvl="0" indent="-361950"/>
            <a:r>
              <a:rPr lang="hr-HR" sz="2400" dirty="0"/>
              <a:t>Poduzeća trebaju javno objaviti iznose uplaćene godišnje dobiti ili razloge zbog kojih to nije bilo moguće</a:t>
            </a:r>
          </a:p>
          <a:p>
            <a:pPr marL="361950" lvl="0" indent="-361950"/>
            <a:r>
              <a:rPr lang="hr-HR" sz="2400" dirty="0"/>
              <a:t>Vlada treba utjecati na razvoj domaćeg tržišta kapitala obvezom listanja javnih trgovačkih poduzeća u većinskom i manjinskom udjelu na Zagrebačkoj burzi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bi t</a:t>
            </a:r>
            <a:r>
              <a:rPr lang="hr-HR" sz="2400" dirty="0"/>
              <a:t>ime stekla i realniji uvid u vrijednost imovine i ocijenila potencijal za smanjenje deficita i javnog duga</a:t>
            </a:r>
            <a:endParaRPr lang="hr-HR" sz="24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600" dirty="0"/>
              <a:t>Prethodna</a:t>
            </a:r>
            <a:r>
              <a:rPr lang="en-US" sz="3600" dirty="0"/>
              <a:t> </a:t>
            </a:r>
            <a:r>
              <a:rPr lang="en-US" sz="3600" dirty="0" err="1"/>
              <a:t>izdanja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en-US" sz="2400" u="sng" dirty="0">
                <a:hlinkClick r:id="rId2"/>
              </a:rPr>
              <a:t>Br. 1.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u="sng" dirty="0">
                <a:hlinkClick r:id="rId2"/>
              </a:rPr>
              <a:t> </a:t>
            </a:r>
            <a:r>
              <a:rPr lang="hr-HR" sz="2400" u="sng" dirty="0">
                <a:hlinkClick r:id="rId2"/>
              </a:rPr>
              <a:t>Poslovanje nogometnih klubova u </a:t>
            </a:r>
            <a:r>
              <a:rPr lang="hr-HR" sz="2400" u="sng" dirty="0" err="1">
                <a:hlinkClick r:id="rId2"/>
              </a:rPr>
              <a:t>Hrvatsk</a:t>
            </a:r>
            <a:r>
              <a:rPr lang="en-US" sz="2400" u="sng" dirty="0" err="1">
                <a:hlinkClick r:id="rId2"/>
              </a:rPr>
              <a:t>oj</a:t>
            </a:r>
            <a:endParaRPr lang="en-US" sz="2400" u="sng" dirty="0"/>
          </a:p>
          <a:p>
            <a:pPr marL="266700" indent="-266700"/>
            <a:endParaRPr lang="hr-HR" sz="2400" dirty="0"/>
          </a:p>
          <a:p>
            <a:pPr marL="266700" indent="-266700"/>
            <a:r>
              <a:rPr lang="en-US" sz="2400" dirty="0">
                <a:hlinkClick r:id="rId4"/>
              </a:rPr>
              <a:t>Br. 2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dirty="0">
                <a:hlinkClick r:id="rId4"/>
              </a:rPr>
              <a:t> R</a:t>
            </a:r>
            <a:r>
              <a:rPr lang="hr-HR" sz="2400" dirty="0" err="1">
                <a:hlinkClick r:id="rId4"/>
              </a:rPr>
              <a:t>estrukturiranje</a:t>
            </a:r>
            <a:r>
              <a:rPr lang="hr-HR" sz="2400" dirty="0">
                <a:hlinkClick r:id="rId4"/>
              </a:rPr>
              <a:t> i privatizacija brodogradilišta u Hrvatsko</a:t>
            </a:r>
            <a:r>
              <a:rPr lang="en-US" sz="2400" dirty="0">
                <a:hlinkClick r:id="rId4"/>
              </a:rPr>
              <a:t>j</a:t>
            </a:r>
            <a:r>
              <a:rPr lang="en-US" sz="2400" dirty="0"/>
              <a:t> </a:t>
            </a:r>
          </a:p>
          <a:p>
            <a:pPr marL="266700" indent="-266700"/>
            <a:endParaRPr lang="hr-HR" sz="2400" dirty="0"/>
          </a:p>
          <a:p>
            <a:pPr marL="266700" indent="-266700"/>
            <a:r>
              <a:rPr lang="en-US" sz="2400" dirty="0">
                <a:solidFill>
                  <a:srgbClr val="003399"/>
                </a:solidFill>
                <a:hlinkClick r:id="rId5"/>
              </a:rPr>
              <a:t>Br. 3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5"/>
              </a:rPr>
              <a:t></a:t>
            </a:r>
            <a:r>
              <a:rPr lang="en-US" sz="2400" dirty="0">
                <a:solidFill>
                  <a:srgbClr val="003399"/>
                </a:solidFill>
                <a:hlinkClick r:id="rId5"/>
              </a:rPr>
              <a:t> </a:t>
            </a:r>
            <a:r>
              <a:rPr lang="en-US" sz="2400" dirty="0" err="1">
                <a:solidFill>
                  <a:srgbClr val="003399"/>
                </a:solidFill>
                <a:hlinkClick r:id="rId5"/>
              </a:rPr>
              <a:t>Trž</a:t>
            </a:r>
            <a:r>
              <a:rPr lang="hr-HR" sz="2400" dirty="0">
                <a:solidFill>
                  <a:srgbClr val="003399"/>
                </a:solidFill>
                <a:hlinkClick r:id="rId5"/>
              </a:rPr>
              <a:t>ište plina u Republici Hrvatskoj - liberalizacija i financijsko poslovanje</a:t>
            </a:r>
            <a:endParaRPr lang="en-US" sz="2400" dirty="0">
              <a:solidFill>
                <a:srgbClr val="003399"/>
              </a:solidFill>
            </a:endParaRPr>
          </a:p>
          <a:p>
            <a:pPr marL="266700" indent="-266700"/>
            <a:endParaRPr lang="en-US" sz="2400" dirty="0">
              <a:solidFill>
                <a:srgbClr val="003399"/>
              </a:solidFill>
            </a:endParaRPr>
          </a:p>
          <a:p>
            <a:pPr marL="266700" indent="-266700"/>
            <a:r>
              <a:rPr lang="en-US" sz="2400" dirty="0">
                <a:solidFill>
                  <a:srgbClr val="003399"/>
                </a:solidFill>
                <a:hlinkClick r:id="rId3"/>
              </a:rPr>
              <a:t>Br. 4 </a:t>
            </a:r>
            <a:r>
              <a:rPr lang="en-US" sz="2400" dirty="0">
                <a:solidFill>
                  <a:srgbClr val="003399"/>
                </a:solidFill>
                <a:sym typeface="Symbol" panose="05050102010706020507" pitchFamily="18" charset="2"/>
                <a:hlinkClick r:id="rId3"/>
              </a:rPr>
              <a:t></a:t>
            </a:r>
            <a:r>
              <a:rPr lang="en-US" sz="2400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3399"/>
                </a:solidFill>
                <a:hlinkClick r:id="rId3"/>
              </a:rPr>
              <a:t>Restrukturiranje</a:t>
            </a:r>
            <a:r>
              <a:rPr lang="en-US" sz="2400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3399"/>
                </a:solidFill>
                <a:hlinkClick r:id="rId3"/>
              </a:rPr>
              <a:t>željezničkih</a:t>
            </a:r>
            <a:r>
              <a:rPr lang="en-US" sz="2400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3399"/>
                </a:solidFill>
                <a:hlinkClick r:id="rId3"/>
              </a:rPr>
              <a:t>poduzeća</a:t>
            </a:r>
            <a:r>
              <a:rPr lang="en-US" sz="2400" dirty="0">
                <a:solidFill>
                  <a:srgbClr val="003399"/>
                </a:solidFill>
                <a:hlinkClick r:id="rId3"/>
              </a:rPr>
              <a:t> u </a:t>
            </a:r>
            <a:r>
              <a:rPr lang="en-US" sz="2400" dirty="0" err="1">
                <a:solidFill>
                  <a:srgbClr val="003399"/>
                </a:solidFill>
                <a:hlinkClick r:id="rId3"/>
              </a:rPr>
              <a:t>vlasništvu</a:t>
            </a:r>
            <a:r>
              <a:rPr lang="en-US" sz="2400" dirty="0">
                <a:solidFill>
                  <a:srgbClr val="003399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3399"/>
                </a:solidFill>
                <a:hlinkClick r:id="rId3"/>
              </a:rPr>
              <a:t>države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6099" y="6452396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5"/>
          <a:stretch/>
        </p:blipFill>
        <p:spPr>
          <a:xfrm>
            <a:off x="0" y="4179116"/>
            <a:ext cx="4684143" cy="1119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12339" y="5526606"/>
            <a:ext cx="287782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Nakladnik: Institut za javne financije</a:t>
            </a:r>
            <a:endParaRPr lang="hr-H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Zagreb, Smičiklasova 21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 (+385 1) 4886 444</a:t>
            </a:r>
            <a:r>
              <a:rPr lang="hr-H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hr-HR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</a:t>
            </a:r>
            <a:r>
              <a:rPr lang="hr-HR" sz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scus@ijf.hr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Urednici: Anto Bajo i Marko Primorac</a:t>
            </a: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www.ijf.hr</a:t>
            </a:r>
            <a:r>
              <a:rPr lang="hr-H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hr-H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fiscus</a:t>
            </a:r>
            <a:endParaRPr lang="hr-H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677" y="1083394"/>
            <a:ext cx="33727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Vizija </a:t>
            </a:r>
            <a:r>
              <a:rPr lang="hr-HR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Fiscusa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postati pouzdani izvor sektorskih analiza kroz prizmu međudjelovanja javnog i privatnog sektora u Hrvatskoj. </a:t>
            </a:r>
          </a:p>
          <a:p>
            <a:endParaRPr lang="hr-HR" sz="14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Misija </a:t>
            </a:r>
            <a:r>
              <a:rPr lang="hr-HR" sz="14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Fiscusa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identificirati ključne izazove s kojima se suočavaju pojedini gospodarski sektori i nuditi prijedloge za poboljšanje i očuvanje </a:t>
            </a:r>
            <a:r>
              <a:rPr lang="hr-HR" sz="14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dugoročne </a:t>
            </a:r>
            <a:r>
              <a:rPr lang="hr-HR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stabilnosti hrvatske ekonomije</a:t>
            </a:r>
            <a:r>
              <a:rPr lang="hr-HR" sz="1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hr-HR" sz="16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408" y="853279"/>
            <a:ext cx="311469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400" dirty="0">
                <a:solidFill>
                  <a:schemeClr val="bg1"/>
                </a:solidFill>
              </a:rPr>
              <a:t>Glavni </a:t>
            </a:r>
            <a:r>
              <a:rPr lang="hr-HR" sz="1400" dirty="0" smtClean="0">
                <a:solidFill>
                  <a:schemeClr val="bg1"/>
                </a:solidFill>
              </a:rPr>
              <a:t>ciljevi: </a:t>
            </a:r>
            <a:endParaRPr lang="hr-HR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dubinska analiza financijskog poslovanja institucija u javnom sektoru i institucija koje su na bilo koji način povezane s proizvodnjom dobara i pružanjem usluga od šireg </a:t>
            </a:r>
            <a:r>
              <a:rPr lang="hr-HR" sz="1400" dirty="0" smtClean="0">
                <a:solidFill>
                  <a:schemeClr val="bg1"/>
                </a:solidFill>
              </a:rPr>
              <a:t>društvenog </a:t>
            </a:r>
            <a:r>
              <a:rPr lang="hr-HR" sz="1400" dirty="0">
                <a:solidFill>
                  <a:schemeClr val="bg1"/>
                </a:solidFill>
              </a:rPr>
              <a:t>interesa;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bolje razumijevanje financijskih posljedica njihova poslovanja i povećanje odgovornosti;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pružanje objektivne informacije široj stručnoj javnosti i investitorima o njihovu poslovanju;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/>
                </a:solidFill>
              </a:rPr>
              <a:t>pomoći u uklanjanju administrativnih prepreka razvoju konkurentnosti i tržišta.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Glavni</a:t>
            </a:r>
            <a:r>
              <a:rPr lang="en-US" sz="4000" dirty="0" smtClean="0"/>
              <a:t> </a:t>
            </a:r>
            <a:r>
              <a:rPr lang="en-US" sz="4000" dirty="0" err="1" smtClean="0"/>
              <a:t>cilj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izvori</a:t>
            </a:r>
            <a:r>
              <a:rPr lang="en-US" sz="4000" dirty="0" smtClean="0"/>
              <a:t> </a:t>
            </a:r>
            <a:r>
              <a:rPr lang="en-US" sz="4000" dirty="0" err="1" smtClean="0"/>
              <a:t>podataka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1950" indent="-361950"/>
            <a:r>
              <a:rPr lang="hr-HR" sz="3200" i="1" dirty="0"/>
              <a:t>Cilj rada</a:t>
            </a:r>
            <a:r>
              <a:rPr lang="en-US" sz="3200" i="1" dirty="0"/>
              <a:t>: </a:t>
            </a:r>
            <a:r>
              <a:rPr lang="hr-HR" sz="3200" i="1" dirty="0"/>
              <a:t>utvrditi rezultate financijskog poslovanja poduzeća u državnom vlasništvu te ukazati na problem nadzora nad njihovim poslovanjem</a:t>
            </a:r>
            <a:endParaRPr lang="en-US" sz="3200" i="1" dirty="0"/>
          </a:p>
          <a:p>
            <a:pPr marL="0" indent="0">
              <a:buNone/>
            </a:pPr>
            <a:endParaRPr lang="hr-HR" sz="3200" i="1" dirty="0" smtClean="0"/>
          </a:p>
          <a:p>
            <a:pPr marL="361950" indent="-361950"/>
            <a:r>
              <a:rPr lang="hr-HR" sz="3200" i="1" dirty="0" smtClean="0"/>
              <a:t>Glavni </a:t>
            </a:r>
            <a:r>
              <a:rPr lang="hr-HR" sz="3200" i="1" dirty="0"/>
              <a:t>izvori podataka</a:t>
            </a:r>
            <a:r>
              <a:rPr lang="en-US" sz="3200" i="1" dirty="0"/>
              <a:t>:</a:t>
            </a:r>
            <a:r>
              <a:rPr lang="hr-HR" sz="3200" i="1" dirty="0"/>
              <a:t> Financijska agencija (Fina), Ministarstvo financija i Ministarstvo državne imovine Republike </a:t>
            </a:r>
            <a:r>
              <a:rPr lang="hr-HR" sz="3200" i="1" dirty="0" smtClean="0"/>
              <a:t>Hrvatske</a:t>
            </a:r>
            <a:endParaRPr lang="en-US" sz="3200" i="1" dirty="0" smtClean="0"/>
          </a:p>
          <a:p>
            <a:pPr marL="361950" indent="-361950"/>
            <a:endParaRPr lang="en-US" sz="3200" i="1" dirty="0" smtClean="0"/>
          </a:p>
          <a:p>
            <a:pPr marL="361950" indent="-361950"/>
            <a:r>
              <a:rPr lang="hr-HR" sz="3200" i="1" dirty="0"/>
              <a:t>Analiza obuhvaća razdoblje od 2008. do 2016.</a:t>
            </a:r>
            <a:endParaRPr lang="en-US" sz="3200" i="1" dirty="0"/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Državna</a:t>
            </a:r>
            <a:r>
              <a:rPr lang="en-US" sz="4000" dirty="0" smtClean="0"/>
              <a:t> </a:t>
            </a:r>
            <a:r>
              <a:rPr lang="en-US" sz="4000" dirty="0" err="1" smtClean="0"/>
              <a:t>poduzeća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1950" indent="-361950"/>
            <a:r>
              <a:rPr lang="hr-HR" sz="3200" dirty="0"/>
              <a:t>Hrvatska je 2016. u većinskom državnom vlasništvu imala 1.149 poduzeća</a:t>
            </a:r>
          </a:p>
          <a:p>
            <a:pPr marL="361950" indent="-361950"/>
            <a:r>
              <a:rPr lang="hr-HR" sz="3200" dirty="0"/>
              <a:t>Od ukupnog broja poduzeća u 2017. (</a:t>
            </a:r>
            <a:r>
              <a:rPr lang="hr-HR" sz="3200" i="1" dirty="0"/>
              <a:t>Prijedlog plana za upravljanje državnom imovinom za 2017</a:t>
            </a:r>
            <a:r>
              <a:rPr lang="hr-HR" sz="3200" dirty="0"/>
              <a:t>.),</a:t>
            </a:r>
            <a:r>
              <a:rPr lang="hr-HR" sz="3200" i="1" dirty="0"/>
              <a:t> </a:t>
            </a:r>
            <a:r>
              <a:rPr lang="hr-HR" sz="3200" dirty="0"/>
              <a:t>više od 600 poduzeća je pod kontrolom opće države, ali u pretežnom vlasništvu jedinica lokalne i područne samouprave</a:t>
            </a:r>
          </a:p>
          <a:p>
            <a:pPr marL="361950" indent="-361950"/>
            <a:r>
              <a:rPr lang="hr-HR" sz="3200" dirty="0"/>
              <a:t>Od većinskog vlasništva poduzeća kojima upravlja središnja država, 49 poduzeća klasificirano je kao od "strateškog interesa" ili "od posebnog državnog interesa“</a:t>
            </a:r>
            <a:r>
              <a:rPr lang="en-US" sz="3200" dirty="0"/>
              <a:t> </a:t>
            </a:r>
            <a:r>
              <a:rPr lang="en-US" sz="3200" dirty="0" err="1"/>
              <a:t>iako</a:t>
            </a:r>
            <a:r>
              <a:rPr lang="en-US" sz="3200" dirty="0"/>
              <a:t> r</a:t>
            </a:r>
            <a:r>
              <a:rPr lang="hr-HR" sz="3200" dirty="0" err="1"/>
              <a:t>azlike</a:t>
            </a:r>
            <a:r>
              <a:rPr lang="hr-HR" sz="3200" dirty="0"/>
              <a:t> između te dvije kategorije nisu baš </a:t>
            </a:r>
            <a:r>
              <a:rPr lang="hr-HR" sz="3200" dirty="0" smtClean="0"/>
              <a:t>jasne</a:t>
            </a:r>
            <a:endParaRPr lang="hr-HR" sz="32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Struktura</a:t>
            </a:r>
            <a:r>
              <a:rPr lang="en-US" sz="4000" dirty="0" smtClean="0"/>
              <a:t> </a:t>
            </a:r>
            <a:r>
              <a:rPr lang="en-US" sz="4000" dirty="0" err="1" smtClean="0"/>
              <a:t>državnog</a:t>
            </a:r>
            <a:r>
              <a:rPr lang="en-US" sz="4000" dirty="0" smtClean="0"/>
              <a:t> </a:t>
            </a:r>
            <a:r>
              <a:rPr lang="en-US" sz="4000" dirty="0" err="1" smtClean="0"/>
              <a:t>portfelja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/>
            <a:r>
              <a:rPr lang="hr-HR" sz="2700" dirty="0"/>
              <a:t>Od 2013. strateški je dio portfelja središnje države podijeljen u tri kategorije: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sz="2700" dirty="0"/>
              <a:t>trgovačka društva i druge pravne osobe od strateškog interesa za RH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sz="2700" dirty="0"/>
              <a:t>trgovačka društva od posebnog interesa, u kojima RH ima većinski udio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sz="2700" dirty="0"/>
              <a:t>trgovačka društva od posebnog interesa u kojima RH ima vlasništvo manje od 50% i čije dionice kotiraju na uređenom tržištu kapitala</a:t>
            </a:r>
            <a:endParaRPr lang="hr-HR" sz="2700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2490" y="10031095"/>
            <a:ext cx="201930" cy="244475"/>
            <a:chOff x="10464" y="15569"/>
            <a:chExt cx="318" cy="38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err="1" smtClean="0"/>
              <a:t>Veličina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struktura</a:t>
            </a:r>
            <a:r>
              <a:rPr lang="en-US" sz="4000" dirty="0" smtClean="0"/>
              <a:t> </a:t>
            </a:r>
            <a:r>
              <a:rPr lang="en-US" sz="4000" dirty="0" err="1" smtClean="0"/>
              <a:t>državnog</a:t>
            </a:r>
            <a:r>
              <a:rPr lang="en-US" sz="4000" dirty="0" smtClean="0"/>
              <a:t> </a:t>
            </a:r>
            <a:r>
              <a:rPr lang="en-US" sz="4000" dirty="0" err="1" smtClean="0"/>
              <a:t>portfelja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748030" y="5796629"/>
            <a:ext cx="7376663" cy="28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en-GB" sz="1200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Sistematizacija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(2017)</a:t>
            </a:r>
            <a:endParaRPr lang="hr-HR" sz="1200" i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10385"/>
              </p:ext>
            </p:extLst>
          </p:nvPr>
        </p:nvGraphicFramePr>
        <p:xfrm>
          <a:off x="798195" y="2030915"/>
          <a:ext cx="7414152" cy="3654581"/>
        </p:xfrm>
        <a:graphic>
          <a:graphicData uri="http://schemas.openxmlformats.org/drawingml/2006/table">
            <a:tbl>
              <a:tblPr firstRow="1" firstCol="1" bandRow="1"/>
              <a:tblGrid>
                <a:gridCol w="983116">
                  <a:extLst>
                    <a:ext uri="{9D8B030D-6E8A-4147-A177-3AD203B41FA5}">
                      <a16:colId xmlns:a16="http://schemas.microsoft.com/office/drawing/2014/main" val="2177861551"/>
                    </a:ext>
                  </a:extLst>
                </a:gridCol>
                <a:gridCol w="1147711">
                  <a:extLst>
                    <a:ext uri="{9D8B030D-6E8A-4147-A177-3AD203B41FA5}">
                      <a16:colId xmlns:a16="http://schemas.microsoft.com/office/drawing/2014/main" val="2626891822"/>
                    </a:ext>
                  </a:extLst>
                </a:gridCol>
                <a:gridCol w="983116">
                  <a:extLst>
                    <a:ext uri="{9D8B030D-6E8A-4147-A177-3AD203B41FA5}">
                      <a16:colId xmlns:a16="http://schemas.microsoft.com/office/drawing/2014/main" val="3653726132"/>
                    </a:ext>
                  </a:extLst>
                </a:gridCol>
                <a:gridCol w="983116">
                  <a:extLst>
                    <a:ext uri="{9D8B030D-6E8A-4147-A177-3AD203B41FA5}">
                      <a16:colId xmlns:a16="http://schemas.microsoft.com/office/drawing/2014/main" val="1013574196"/>
                    </a:ext>
                  </a:extLst>
                </a:gridCol>
                <a:gridCol w="1252993">
                  <a:extLst>
                    <a:ext uri="{9D8B030D-6E8A-4147-A177-3AD203B41FA5}">
                      <a16:colId xmlns:a16="http://schemas.microsoft.com/office/drawing/2014/main" val="3866349265"/>
                    </a:ext>
                  </a:extLst>
                </a:gridCol>
                <a:gridCol w="1040947">
                  <a:extLst>
                    <a:ext uri="{9D8B030D-6E8A-4147-A177-3AD203B41FA5}">
                      <a16:colId xmlns:a16="http://schemas.microsoft.com/office/drawing/2014/main" val="911486481"/>
                    </a:ext>
                  </a:extLst>
                </a:gridCol>
                <a:gridCol w="1023153">
                  <a:extLst>
                    <a:ext uri="{9D8B030D-6E8A-4147-A177-3AD203B41FA5}">
                      <a16:colId xmlns:a16="http://schemas.microsoft.com/office/drawing/2014/main" val="4259252082"/>
                    </a:ext>
                  </a:extLst>
                </a:gridCol>
              </a:tblGrid>
              <a:tr h="484147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Razdoblje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Poduzeće u vlasništvu države i lokalnih jedinica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Poduzeće u državnom vlasništvu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Poduzeće u mješovitom vlasništvu - pretežito državni kapital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Većinski državna poduzeća ukupno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Poduzeće u mješovitom vlasništvu - pretežito privatni kapital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69689"/>
                  </a:ext>
                </a:extLst>
              </a:tr>
              <a:tr h="10633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Pretvorba u tijeku 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Pretvorba još nije započela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849861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1+2+3+4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097162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02337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39300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233312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493638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76319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70914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636923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512559"/>
                  </a:ext>
                </a:extLst>
              </a:tr>
              <a:tr h="2107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19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954" cy="1325563"/>
          </a:xfrm>
        </p:spPr>
        <p:txBody>
          <a:bodyPr anchor="t" anchorCtr="0">
            <a:normAutofit fontScale="90000"/>
          </a:bodyPr>
          <a:lstStyle/>
          <a:p>
            <a:r>
              <a:rPr lang="hr-HR" sz="4000" dirty="0"/>
              <a:t>Bruto rezultat poslovanja strateških trgovačkih društava iz državnog </a:t>
            </a:r>
            <a:r>
              <a:rPr lang="hr-HR" sz="4000" dirty="0" smtClean="0"/>
              <a:t>portfelja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756285" y="5609042"/>
            <a:ext cx="7703426" cy="86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2016. ne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javno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objavljeni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izvještaj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poslovanju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državnog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portfelja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sistematizirali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rezultate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javnih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označenih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strateškima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2015. Luka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Vukovar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d.o.o.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javno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objavila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poslovni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2016., pa je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izuzeta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obuhvata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Sistematizacija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temeljem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izvještaja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upravljanju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državnom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imovinom</a:t>
            </a:r>
            <a:endParaRPr lang="hr-HR" sz="1200" i="1" dirty="0">
              <a:solidFill>
                <a:srgbClr val="004D76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25359"/>
              </p:ext>
            </p:extLst>
          </p:nvPr>
        </p:nvGraphicFramePr>
        <p:xfrm>
          <a:off x="817880" y="1663066"/>
          <a:ext cx="7641831" cy="3950609"/>
        </p:xfrm>
        <a:graphic>
          <a:graphicData uri="http://schemas.openxmlformats.org/drawingml/2006/table">
            <a:tbl>
              <a:tblPr firstRow="1" firstCol="1" bandRow="1"/>
              <a:tblGrid>
                <a:gridCol w="744323">
                  <a:extLst>
                    <a:ext uri="{9D8B030D-6E8A-4147-A177-3AD203B41FA5}">
                      <a16:colId xmlns:a16="http://schemas.microsoft.com/office/drawing/2014/main" val="16237544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095859355"/>
                    </a:ext>
                  </a:extLst>
                </a:gridCol>
                <a:gridCol w="1057086">
                  <a:extLst>
                    <a:ext uri="{9D8B030D-6E8A-4147-A177-3AD203B41FA5}">
                      <a16:colId xmlns:a16="http://schemas.microsoft.com/office/drawing/2014/main" val="1242819267"/>
                    </a:ext>
                  </a:extLst>
                </a:gridCol>
                <a:gridCol w="1058014">
                  <a:extLst>
                    <a:ext uri="{9D8B030D-6E8A-4147-A177-3AD203B41FA5}">
                      <a16:colId xmlns:a16="http://schemas.microsoft.com/office/drawing/2014/main" val="1278274082"/>
                    </a:ext>
                  </a:extLst>
                </a:gridCol>
                <a:gridCol w="1184234">
                  <a:extLst>
                    <a:ext uri="{9D8B030D-6E8A-4147-A177-3AD203B41FA5}">
                      <a16:colId xmlns:a16="http://schemas.microsoft.com/office/drawing/2014/main" val="640827684"/>
                    </a:ext>
                  </a:extLst>
                </a:gridCol>
                <a:gridCol w="1058014">
                  <a:extLst>
                    <a:ext uri="{9D8B030D-6E8A-4147-A177-3AD203B41FA5}">
                      <a16:colId xmlns:a16="http://schemas.microsoft.com/office/drawing/2014/main" val="3823767178"/>
                    </a:ext>
                  </a:extLst>
                </a:gridCol>
                <a:gridCol w="788869">
                  <a:extLst>
                    <a:ext uri="{9D8B030D-6E8A-4147-A177-3AD203B41FA5}">
                      <a16:colId xmlns:a16="http://schemas.microsoft.com/office/drawing/2014/main" val="3699285932"/>
                    </a:ext>
                  </a:extLst>
                </a:gridCol>
                <a:gridCol w="789798">
                  <a:extLst>
                    <a:ext uri="{9D8B030D-6E8A-4147-A177-3AD203B41FA5}">
                      <a16:colId xmlns:a16="http://schemas.microsoft.com/office/drawing/2014/main" val="973637114"/>
                    </a:ext>
                  </a:extLst>
                </a:gridCol>
              </a:tblGrid>
              <a:tr h="12668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poduzeća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Poduzeća od strateškog interesa za RH 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Poduzeća od posebnog interesa u kojima RH ima većinski udio 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Poduzeća od posebnog interesa u kojima RH ima vlasništvo manje od 50% 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 dobit/ gubitak strateškog dijela portfelja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Ukupni temeljni kapital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Modifi-cirani</a:t>
                      </a: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err="1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</a:t>
                      </a: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 %)</a:t>
                      </a:r>
                      <a:endParaRPr lang="hr-H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349448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39.122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977689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39.122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131047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1.661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128.288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127206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119.288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00217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-3.260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145.058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-2,25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992163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2.258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143.323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01871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2.755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2.983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49.015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747571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-656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-519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49.015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19134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1.068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-2.194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-1.440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49.015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-2,94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32201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3.804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-1.065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-2.491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49.015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077099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2.947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-1.224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50.785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3382"/>
                  </a:ext>
                </a:extLst>
              </a:tr>
              <a:tr h="2150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2016.*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4.426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5.687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50.785</a:t>
                      </a:r>
                      <a:endParaRPr lang="hr-H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11,20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42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hr-HR" sz="3200" dirty="0"/>
              <a:t>Bruto dobit trgovačkih društva u vlasništvu države od 2005. do 2016. je 29,5 </a:t>
            </a:r>
            <a:r>
              <a:rPr lang="hr-HR" sz="3200" dirty="0" err="1"/>
              <a:t>mlrd</a:t>
            </a:r>
            <a:r>
              <a:rPr lang="hr-HR" sz="3200" dirty="0"/>
              <a:t>. kn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42717"/>
            <a:ext cx="8454965" cy="4351338"/>
          </a:xfrm>
        </p:spPr>
        <p:txBody>
          <a:bodyPr>
            <a:noAutofit/>
          </a:bodyPr>
          <a:lstStyle/>
          <a:p>
            <a:pPr marL="361950" indent="-361950"/>
            <a:r>
              <a:rPr lang="hr-HR" sz="2200" dirty="0"/>
              <a:t>U 2005. tek je devet poduzeća ostvarilo bruto</a:t>
            </a:r>
            <a:r>
              <a:rPr lang="en-US" sz="2200" dirty="0"/>
              <a:t> </a:t>
            </a:r>
            <a:r>
              <a:rPr lang="hr-HR" sz="2200" dirty="0"/>
              <a:t>dobit od 1.8 </a:t>
            </a:r>
            <a:r>
              <a:rPr lang="hr-HR" sz="2200" dirty="0" err="1"/>
              <a:t>mlrd</a:t>
            </a:r>
            <a:r>
              <a:rPr lang="hr-HR" sz="2200" dirty="0"/>
              <a:t>. kn, a u 2016. 38 poduzeća ostvaruj</a:t>
            </a:r>
            <a:r>
              <a:rPr lang="en-US" sz="2200" dirty="0"/>
              <a:t>e</a:t>
            </a:r>
            <a:r>
              <a:rPr lang="hr-HR" sz="2200" dirty="0"/>
              <a:t> bruto dobit od 6 </a:t>
            </a:r>
            <a:r>
              <a:rPr lang="hr-HR" sz="2200" dirty="0" err="1"/>
              <a:t>mlrd</a:t>
            </a:r>
            <a:r>
              <a:rPr lang="hr-HR" sz="2200" dirty="0"/>
              <a:t>. kn</a:t>
            </a:r>
          </a:p>
          <a:p>
            <a:pPr marL="361950" indent="-361950"/>
            <a:r>
              <a:rPr lang="hr-HR" sz="2200" dirty="0"/>
              <a:t>Više od polovice ostvarene dobiti portfelja generiraju tek dva javna poduzeća – HEP d.d. i INA d.d. </a:t>
            </a:r>
          </a:p>
          <a:p>
            <a:pPr marL="361950" indent="-361950"/>
            <a:r>
              <a:rPr lang="hr-HR" sz="2200" dirty="0"/>
              <a:t>Čak 15 poduzeća u posljednjih devet godina ostvaruje dobit manju od 10 </a:t>
            </a:r>
            <a:r>
              <a:rPr lang="hr-HR" sz="2200" dirty="0" err="1"/>
              <a:t>mil</a:t>
            </a:r>
            <a:r>
              <a:rPr lang="hr-HR" sz="2200" dirty="0"/>
              <a:t>. </a:t>
            </a:r>
            <a:r>
              <a:rPr lang="hr-HR" sz="2200" dirty="0" smtClean="0"/>
              <a:t>kn</a:t>
            </a:r>
            <a:endParaRPr lang="hr-HR" sz="2200" dirty="0"/>
          </a:p>
          <a:p>
            <a:pPr marL="361950" indent="-361950"/>
            <a:r>
              <a:rPr lang="hr-HR" sz="2200" dirty="0"/>
              <a:t>Zabrinjava činjenica da neka od poduzeća koja su najduže u državnom vlasništvu nisu niti dospjela u tablicu </a:t>
            </a:r>
            <a:r>
              <a:rPr lang="hr-HR" sz="2200" dirty="0" err="1"/>
              <a:t>dobitaša</a:t>
            </a:r>
            <a:r>
              <a:rPr lang="hr-HR" sz="2200" dirty="0"/>
              <a:t> – Imunološki zavod, HŽ Infrastruktura, Pomorski centar za elektroniku. </a:t>
            </a:r>
          </a:p>
          <a:p>
            <a:pPr marL="361950" indent="-361950"/>
            <a:r>
              <a:rPr lang="hr-HR" sz="2200" dirty="0"/>
              <a:t>Slabi poslovni rezultati većeg dijela poduzeća iz državnog portfelja ukazuju na potrebu detaljne revizije i utvrđivanja njihove budućnosti u državnom portfelju</a:t>
            </a:r>
            <a:endParaRPr lang="hr-HR" sz="2200" dirty="0"/>
          </a:p>
        </p:txBody>
      </p:sp>
      <p:sp>
        <p:nvSpPr>
          <p:cNvPr id="6" name="Rectangle 5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954" cy="1325563"/>
          </a:xfrm>
        </p:spPr>
        <p:txBody>
          <a:bodyPr anchor="t" anchorCtr="0">
            <a:noAutofit/>
          </a:bodyPr>
          <a:lstStyle/>
          <a:p>
            <a:r>
              <a:rPr lang="hr-HR" sz="3200" dirty="0"/>
              <a:t>Obveze uplate dobiti/dividende trgovačkih društava u vlasništvu države u državni </a:t>
            </a:r>
            <a:r>
              <a:rPr lang="hr-HR" sz="3200" dirty="0" smtClean="0"/>
              <a:t>proračun</a:t>
            </a:r>
            <a:endParaRPr lang="hr-HR" sz="3200" dirty="0"/>
          </a:p>
        </p:txBody>
      </p:sp>
      <p:sp>
        <p:nvSpPr>
          <p:cNvPr id="4" name="Rectangle 3"/>
          <p:cNvSpPr/>
          <p:nvPr/>
        </p:nvSpPr>
        <p:spPr>
          <a:xfrm>
            <a:off x="748030" y="5189582"/>
            <a:ext cx="7703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* Za 2013. nije moguće pronaći Odluku Vlade, pa je procjena učinjena prema Odluci iz 2012. koja propisuje obvezu uplate 50% neto dobiti. </a:t>
            </a:r>
          </a:p>
          <a:p>
            <a:r>
              <a:rPr lang="en-GB" sz="1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Izvor</a:t>
            </a:r>
            <a:r>
              <a:rPr lang="en-GB" sz="1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: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Sistematizacija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autora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prema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podatcima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o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financijskim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izvještajima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javnih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poduzeća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na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stranicama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Ministarstva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financija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,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odlukama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Vlade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o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uplati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dobiti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/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dividendi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u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državni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proračun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te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Odluke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o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raspodjeli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dobiti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poduzeća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dostupnim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na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</a:t>
            </a:r>
            <a:r>
              <a:rPr lang="en-GB" sz="1200" i="1" dirty="0" err="1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stranicama</a:t>
            </a:r>
            <a:r>
              <a:rPr lang="en-GB" sz="1200" i="1" dirty="0" smtClean="0">
                <a:solidFill>
                  <a:srgbClr val="004D76"/>
                </a:solidFill>
                <a:latin typeface="Cambria" panose="02040503050406030204" pitchFamily="18" charset="0"/>
                <a:ea typeface="Marlene Reg" panose="02000000000000000000" pitchFamily="50" charset="-18"/>
              </a:rPr>
              <a:t> Fine (2017)</a:t>
            </a:r>
            <a:endParaRPr lang="hr-HR" sz="1200" dirty="0">
              <a:solidFill>
                <a:srgbClr val="004D76"/>
              </a:solidFill>
              <a:latin typeface="Cambria" panose="02040503050406030204" pitchFamily="18" charset="0"/>
              <a:ea typeface="Marlene Reg" panose="02000000000000000000" pitchFamily="50" charset="-18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05117"/>
              </p:ext>
            </p:extLst>
          </p:nvPr>
        </p:nvGraphicFramePr>
        <p:xfrm>
          <a:off x="798198" y="2191112"/>
          <a:ext cx="7353763" cy="2980692"/>
        </p:xfrm>
        <a:graphic>
          <a:graphicData uri="http://schemas.openxmlformats.org/drawingml/2006/table">
            <a:tbl>
              <a:tblPr firstRow="1" firstCol="1" bandRow="1"/>
              <a:tblGrid>
                <a:gridCol w="1404568">
                  <a:extLst>
                    <a:ext uri="{9D8B030D-6E8A-4147-A177-3AD203B41FA5}">
                      <a16:colId xmlns:a16="http://schemas.microsoft.com/office/drawing/2014/main" val="3781809074"/>
                    </a:ext>
                  </a:extLst>
                </a:gridCol>
                <a:gridCol w="1922275">
                  <a:extLst>
                    <a:ext uri="{9D8B030D-6E8A-4147-A177-3AD203B41FA5}">
                      <a16:colId xmlns:a16="http://schemas.microsoft.com/office/drawing/2014/main" val="3213667615"/>
                    </a:ext>
                  </a:extLst>
                </a:gridCol>
                <a:gridCol w="1576647">
                  <a:extLst>
                    <a:ext uri="{9D8B030D-6E8A-4147-A177-3AD203B41FA5}">
                      <a16:colId xmlns:a16="http://schemas.microsoft.com/office/drawing/2014/main" val="3894687507"/>
                    </a:ext>
                  </a:extLst>
                </a:gridCol>
                <a:gridCol w="1404568">
                  <a:extLst>
                    <a:ext uri="{9D8B030D-6E8A-4147-A177-3AD203B41FA5}">
                      <a16:colId xmlns:a16="http://schemas.microsoft.com/office/drawing/2014/main" val="2141723369"/>
                    </a:ext>
                  </a:extLst>
                </a:gridCol>
                <a:gridCol w="1045705">
                  <a:extLst>
                    <a:ext uri="{9D8B030D-6E8A-4147-A177-3AD203B41FA5}">
                      <a16:colId xmlns:a16="http://schemas.microsoft.com/office/drawing/2014/main" val="413411249"/>
                    </a:ext>
                  </a:extLst>
                </a:gridCol>
              </a:tblGrid>
              <a:tr h="492773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Obveza prema odluci Vlade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Uplaćeno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Neuplaćeno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88219"/>
                  </a:ext>
                </a:extLst>
              </a:tr>
              <a:tr h="37833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HEP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387224"/>
                  </a:ext>
                </a:extLst>
              </a:tr>
              <a:tr h="3515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427396"/>
                  </a:ext>
                </a:extLst>
              </a:tr>
              <a:tr h="3515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464998"/>
                  </a:ext>
                </a:extLst>
              </a:tr>
              <a:tr h="3515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2013.*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321383"/>
                  </a:ext>
                </a:extLst>
              </a:tr>
              <a:tr h="3515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26060"/>
                  </a:ext>
                </a:extLst>
              </a:tr>
              <a:tr h="3515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1.650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896694"/>
                  </a:ext>
                </a:extLst>
              </a:tr>
              <a:tr h="3515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2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954" cy="1325563"/>
          </a:xfrm>
        </p:spPr>
        <p:txBody>
          <a:bodyPr anchor="t" anchorCtr="0">
            <a:noAutofit/>
          </a:bodyPr>
          <a:lstStyle/>
          <a:p>
            <a:r>
              <a:rPr lang="hr-HR" sz="3200" dirty="0"/>
              <a:t>Neto gubitak najvećih poduzeća u vlasništvu države od 2008. do 2016. (u </a:t>
            </a:r>
            <a:r>
              <a:rPr lang="hr-HR" sz="3200" dirty="0" err="1"/>
              <a:t>mil</a:t>
            </a:r>
            <a:r>
              <a:rPr lang="hr-HR" sz="3200" dirty="0"/>
              <a:t>. kn) je 16,8 </a:t>
            </a:r>
            <a:r>
              <a:rPr lang="hr-HR" sz="3200" dirty="0" err="1"/>
              <a:t>mlrd</a:t>
            </a:r>
            <a:r>
              <a:rPr lang="hr-HR" sz="3200" dirty="0"/>
              <a:t>. kn</a:t>
            </a:r>
            <a:endParaRPr lang="hr-HR" sz="3200" dirty="0"/>
          </a:p>
        </p:txBody>
      </p:sp>
      <p:sp>
        <p:nvSpPr>
          <p:cNvPr id="4" name="Rectangle 3"/>
          <p:cNvSpPr/>
          <p:nvPr/>
        </p:nvSpPr>
        <p:spPr>
          <a:xfrm>
            <a:off x="636198" y="6079909"/>
            <a:ext cx="7895638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r-HR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Napomena: U tablici se ne nalazi pregled svih gubitaša po pojedinim godinama, već samo onih s najznačajnijim gubitcima. </a:t>
            </a:r>
            <a:endParaRPr lang="hr-HR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3418" y="6619397"/>
            <a:ext cx="618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000" cap="small" smtClean="0"/>
              <a:t> </a:t>
            </a:r>
            <a:endParaRPr lang="hr-HR" sz="1000" cap="small" dirty="0"/>
          </a:p>
        </p:txBody>
      </p:sp>
      <p:sp>
        <p:nvSpPr>
          <p:cNvPr id="9" name="Rectangle 8"/>
          <p:cNvSpPr/>
          <p:nvPr/>
        </p:nvSpPr>
        <p:spPr>
          <a:xfrm>
            <a:off x="976099" y="645239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cap="small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Fiscus</a:t>
            </a:r>
            <a:r>
              <a:rPr lang="en-US" sz="1800" cap="small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za javne financije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</a:t>
            </a:r>
            <a:r>
              <a:rPr lang="hr-HR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9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prosinac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" y="6508118"/>
            <a:ext cx="189230" cy="219075"/>
            <a:chOff x="10474" y="15579"/>
            <a:chExt cx="298" cy="34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504" y="15727"/>
              <a:ext cx="2" cy="197"/>
              <a:chOff x="10504" y="15727"/>
              <a:chExt cx="2" cy="19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504" y="15727"/>
                <a:ext cx="2" cy="197"/>
              </a:xfrm>
              <a:custGeom>
                <a:avLst/>
                <a:gdLst>
                  <a:gd name="T0" fmla="+- 0 15727 15727"/>
                  <a:gd name="T1" fmla="*/ 15727 h 197"/>
                  <a:gd name="T2" fmla="+- 0 15924 15727"/>
                  <a:gd name="T3" fmla="*/ 15924 h 1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97">
                    <a:moveTo>
                      <a:pt x="0" y="0"/>
                    </a:moveTo>
                    <a:lnTo>
                      <a:pt x="0" y="197"/>
                    </a:lnTo>
                  </a:path>
                </a:pathLst>
              </a:custGeom>
              <a:noFill/>
              <a:ln w="38811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0583" y="15667"/>
              <a:ext cx="2" cy="256"/>
              <a:chOff x="10583" y="15667"/>
              <a:chExt cx="2" cy="256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583" y="15667"/>
                <a:ext cx="2" cy="256"/>
              </a:xfrm>
              <a:custGeom>
                <a:avLst/>
                <a:gdLst>
                  <a:gd name="T0" fmla="+- 0 15667 15667"/>
                  <a:gd name="T1" fmla="*/ 15667 h 256"/>
                  <a:gd name="T2" fmla="+- 0 15924 15667"/>
                  <a:gd name="T3" fmla="*/ 15924 h 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38875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474" y="15638"/>
              <a:ext cx="61" cy="60"/>
              <a:chOff x="10474" y="15638"/>
              <a:chExt cx="61" cy="6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0474" y="15638"/>
                <a:ext cx="61" cy="60"/>
              </a:xfrm>
              <a:custGeom>
                <a:avLst/>
                <a:gdLst>
                  <a:gd name="T0" fmla="+- 0 10494 10474"/>
                  <a:gd name="T1" fmla="*/ T0 w 61"/>
                  <a:gd name="T2" fmla="+- 0 15638 15638"/>
                  <a:gd name="T3" fmla="*/ 15638 h 60"/>
                  <a:gd name="T4" fmla="+- 0 10479 10474"/>
                  <a:gd name="T5" fmla="*/ T4 w 61"/>
                  <a:gd name="T6" fmla="+- 0 15651 15638"/>
                  <a:gd name="T7" fmla="*/ 15651 h 60"/>
                  <a:gd name="T8" fmla="+- 0 10474 10474"/>
                  <a:gd name="T9" fmla="*/ T8 w 61"/>
                  <a:gd name="T10" fmla="+- 0 15675 15638"/>
                  <a:gd name="T11" fmla="*/ 15675 h 60"/>
                  <a:gd name="T12" fmla="+- 0 10486 10474"/>
                  <a:gd name="T13" fmla="*/ T12 w 61"/>
                  <a:gd name="T14" fmla="+- 0 15692 15638"/>
                  <a:gd name="T15" fmla="*/ 15692 h 60"/>
                  <a:gd name="T16" fmla="+- 0 10508 10474"/>
                  <a:gd name="T17" fmla="*/ T16 w 61"/>
                  <a:gd name="T18" fmla="+- 0 15698 15638"/>
                  <a:gd name="T19" fmla="*/ 15698 h 60"/>
                  <a:gd name="T20" fmla="+- 0 10527 10474"/>
                  <a:gd name="T21" fmla="*/ T20 w 61"/>
                  <a:gd name="T22" fmla="+- 0 15688 15638"/>
                  <a:gd name="T23" fmla="*/ 15688 h 60"/>
                  <a:gd name="T24" fmla="+- 0 10535 10474"/>
                  <a:gd name="T25" fmla="*/ T24 w 61"/>
                  <a:gd name="T26" fmla="+- 0 15667 15638"/>
                  <a:gd name="T27" fmla="*/ 15667 h 60"/>
                  <a:gd name="T28" fmla="+- 0 10533 10474"/>
                  <a:gd name="T29" fmla="*/ T28 w 61"/>
                  <a:gd name="T30" fmla="+- 0 15656 15638"/>
                  <a:gd name="T31" fmla="*/ 15656 h 60"/>
                  <a:gd name="T32" fmla="+- 0 10519 10474"/>
                  <a:gd name="T33" fmla="*/ T32 w 61"/>
                  <a:gd name="T34" fmla="+- 0 15642 15638"/>
                  <a:gd name="T35" fmla="*/ 15642 h 60"/>
                  <a:gd name="T36" fmla="+- 0 10494 10474"/>
                  <a:gd name="T37" fmla="*/ T36 w 61"/>
                  <a:gd name="T38" fmla="+- 0 15638 15638"/>
                  <a:gd name="T39" fmla="*/ 1563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0553" y="15579"/>
              <a:ext cx="61" cy="60"/>
              <a:chOff x="10553" y="15579"/>
              <a:chExt cx="61" cy="6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0553" y="15579"/>
                <a:ext cx="61" cy="60"/>
              </a:xfrm>
              <a:custGeom>
                <a:avLst/>
                <a:gdLst>
                  <a:gd name="T0" fmla="+- 0 10573 10553"/>
                  <a:gd name="T1" fmla="*/ T0 w 61"/>
                  <a:gd name="T2" fmla="+- 0 15579 15579"/>
                  <a:gd name="T3" fmla="*/ 15579 h 60"/>
                  <a:gd name="T4" fmla="+- 0 10558 10553"/>
                  <a:gd name="T5" fmla="*/ T4 w 61"/>
                  <a:gd name="T6" fmla="+- 0 15592 15579"/>
                  <a:gd name="T7" fmla="*/ 15592 h 60"/>
                  <a:gd name="T8" fmla="+- 0 10553 10553"/>
                  <a:gd name="T9" fmla="*/ T8 w 61"/>
                  <a:gd name="T10" fmla="+- 0 15616 15579"/>
                  <a:gd name="T11" fmla="*/ 15616 h 60"/>
                  <a:gd name="T12" fmla="+- 0 10565 10553"/>
                  <a:gd name="T13" fmla="*/ T12 w 61"/>
                  <a:gd name="T14" fmla="+- 0 15633 15579"/>
                  <a:gd name="T15" fmla="*/ 15633 h 60"/>
                  <a:gd name="T16" fmla="+- 0 10587 10553"/>
                  <a:gd name="T17" fmla="*/ T16 w 61"/>
                  <a:gd name="T18" fmla="+- 0 15639 15579"/>
                  <a:gd name="T19" fmla="*/ 15639 h 60"/>
                  <a:gd name="T20" fmla="+- 0 10606 10553"/>
                  <a:gd name="T21" fmla="*/ T20 w 61"/>
                  <a:gd name="T22" fmla="+- 0 15629 15579"/>
                  <a:gd name="T23" fmla="*/ 15629 h 60"/>
                  <a:gd name="T24" fmla="+- 0 10614 10553"/>
                  <a:gd name="T25" fmla="*/ T24 w 61"/>
                  <a:gd name="T26" fmla="+- 0 15608 15579"/>
                  <a:gd name="T27" fmla="*/ 15608 h 60"/>
                  <a:gd name="T28" fmla="+- 0 10612 10553"/>
                  <a:gd name="T29" fmla="*/ T28 w 61"/>
                  <a:gd name="T30" fmla="+- 0 15597 15579"/>
                  <a:gd name="T31" fmla="*/ 15597 h 60"/>
                  <a:gd name="T32" fmla="+- 0 10598 10553"/>
                  <a:gd name="T33" fmla="*/ T32 w 61"/>
                  <a:gd name="T34" fmla="+- 0 15583 15579"/>
                  <a:gd name="T35" fmla="*/ 15583 h 60"/>
                  <a:gd name="T36" fmla="+- 0 10573 10553"/>
                  <a:gd name="T37" fmla="*/ T36 w 61"/>
                  <a:gd name="T38" fmla="+- 0 15579 15579"/>
                  <a:gd name="T39" fmla="*/ 1557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9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662" y="15707"/>
              <a:ext cx="2" cy="217"/>
              <a:chOff x="10662" y="15707"/>
              <a:chExt cx="2" cy="217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0662" y="15707"/>
                <a:ext cx="2" cy="217"/>
              </a:xfrm>
              <a:custGeom>
                <a:avLst/>
                <a:gdLst>
                  <a:gd name="T0" fmla="+- 0 15707 15707"/>
                  <a:gd name="T1" fmla="*/ 15707 h 217"/>
                  <a:gd name="T2" fmla="+- 0 15924 15707"/>
                  <a:gd name="T3" fmla="*/ 15924 h 21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">
                    <a:moveTo>
                      <a:pt x="0" y="0"/>
                    </a:moveTo>
                    <a:lnTo>
                      <a:pt x="0" y="217"/>
                    </a:lnTo>
                  </a:path>
                </a:pathLst>
              </a:custGeom>
              <a:noFill/>
              <a:ln w="38824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0741" y="15687"/>
              <a:ext cx="2" cy="237"/>
              <a:chOff x="10741" y="15687"/>
              <a:chExt cx="2" cy="237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0741" y="15687"/>
                <a:ext cx="2" cy="237"/>
              </a:xfrm>
              <a:custGeom>
                <a:avLst/>
                <a:gdLst>
                  <a:gd name="T0" fmla="+- 0 15687 15687"/>
                  <a:gd name="T1" fmla="*/ 15687 h 237"/>
                  <a:gd name="T2" fmla="+- 0 15924 15687"/>
                  <a:gd name="T3" fmla="*/ 15924 h 2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37">
                    <a:moveTo>
                      <a:pt x="0" y="0"/>
                    </a:moveTo>
                    <a:lnTo>
                      <a:pt x="0" y="237"/>
                    </a:lnTo>
                  </a:path>
                </a:pathLst>
              </a:custGeom>
              <a:noFill/>
              <a:ln w="38837">
                <a:solidFill>
                  <a:srgbClr val="BE35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632" y="15618"/>
              <a:ext cx="61" cy="60"/>
              <a:chOff x="10632" y="15618"/>
              <a:chExt cx="61" cy="60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632" y="15618"/>
                <a:ext cx="61" cy="60"/>
              </a:xfrm>
              <a:custGeom>
                <a:avLst/>
                <a:gdLst>
                  <a:gd name="T0" fmla="+- 0 10652 10632"/>
                  <a:gd name="T1" fmla="*/ T0 w 61"/>
                  <a:gd name="T2" fmla="+- 0 15618 15618"/>
                  <a:gd name="T3" fmla="*/ 15618 h 60"/>
                  <a:gd name="T4" fmla="+- 0 10637 10632"/>
                  <a:gd name="T5" fmla="*/ T4 w 61"/>
                  <a:gd name="T6" fmla="+- 0 15631 15618"/>
                  <a:gd name="T7" fmla="*/ 15631 h 60"/>
                  <a:gd name="T8" fmla="+- 0 10632 10632"/>
                  <a:gd name="T9" fmla="*/ T8 w 61"/>
                  <a:gd name="T10" fmla="+- 0 15655 15618"/>
                  <a:gd name="T11" fmla="*/ 15655 h 60"/>
                  <a:gd name="T12" fmla="+- 0 10643 10632"/>
                  <a:gd name="T13" fmla="*/ T12 w 61"/>
                  <a:gd name="T14" fmla="+- 0 15672 15618"/>
                  <a:gd name="T15" fmla="*/ 15672 h 60"/>
                  <a:gd name="T16" fmla="+- 0 10666 10632"/>
                  <a:gd name="T17" fmla="*/ T16 w 61"/>
                  <a:gd name="T18" fmla="+- 0 15678 15618"/>
                  <a:gd name="T19" fmla="*/ 15678 h 60"/>
                  <a:gd name="T20" fmla="+- 0 10685 10632"/>
                  <a:gd name="T21" fmla="*/ T20 w 61"/>
                  <a:gd name="T22" fmla="+- 0 15668 15618"/>
                  <a:gd name="T23" fmla="*/ 15668 h 60"/>
                  <a:gd name="T24" fmla="+- 0 10693 10632"/>
                  <a:gd name="T25" fmla="*/ T24 w 61"/>
                  <a:gd name="T26" fmla="+- 0 15648 15618"/>
                  <a:gd name="T27" fmla="*/ 15648 h 60"/>
                  <a:gd name="T28" fmla="+- 0 10690 10632"/>
                  <a:gd name="T29" fmla="*/ T28 w 61"/>
                  <a:gd name="T30" fmla="+- 0 15636 15618"/>
                  <a:gd name="T31" fmla="*/ 15636 h 60"/>
                  <a:gd name="T32" fmla="+- 0 10677 10632"/>
                  <a:gd name="T33" fmla="*/ T32 w 61"/>
                  <a:gd name="T34" fmla="+- 0 15623 15618"/>
                  <a:gd name="T35" fmla="*/ 15623 h 60"/>
                  <a:gd name="T36" fmla="+- 0 10652 10632"/>
                  <a:gd name="T37" fmla="*/ T36 w 61"/>
                  <a:gd name="T38" fmla="+- 0 15618 15618"/>
                  <a:gd name="T39" fmla="*/ 15618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4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30"/>
                    </a:lnTo>
                    <a:lnTo>
                      <a:pt x="58" y="18"/>
                    </a:lnTo>
                    <a:lnTo>
                      <a:pt x="45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711" y="15599"/>
              <a:ext cx="61" cy="60"/>
              <a:chOff x="10711" y="15599"/>
              <a:chExt cx="61" cy="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0711" y="15599"/>
                <a:ext cx="61" cy="60"/>
              </a:xfrm>
              <a:custGeom>
                <a:avLst/>
                <a:gdLst>
                  <a:gd name="T0" fmla="+- 0 10731 10711"/>
                  <a:gd name="T1" fmla="*/ T0 w 61"/>
                  <a:gd name="T2" fmla="+- 0 15599 15599"/>
                  <a:gd name="T3" fmla="*/ 15599 h 60"/>
                  <a:gd name="T4" fmla="+- 0 10716 10711"/>
                  <a:gd name="T5" fmla="*/ T4 w 61"/>
                  <a:gd name="T6" fmla="+- 0 15612 15599"/>
                  <a:gd name="T7" fmla="*/ 15612 h 60"/>
                  <a:gd name="T8" fmla="+- 0 10711 10711"/>
                  <a:gd name="T9" fmla="*/ T8 w 61"/>
                  <a:gd name="T10" fmla="+- 0 15636 15599"/>
                  <a:gd name="T11" fmla="*/ 15636 h 60"/>
                  <a:gd name="T12" fmla="+- 0 10722 10711"/>
                  <a:gd name="T13" fmla="*/ T12 w 61"/>
                  <a:gd name="T14" fmla="+- 0 15652 15599"/>
                  <a:gd name="T15" fmla="*/ 15652 h 60"/>
                  <a:gd name="T16" fmla="+- 0 10745 10711"/>
                  <a:gd name="T17" fmla="*/ T16 w 61"/>
                  <a:gd name="T18" fmla="+- 0 15659 15599"/>
                  <a:gd name="T19" fmla="*/ 15659 h 60"/>
                  <a:gd name="T20" fmla="+- 0 10764 10711"/>
                  <a:gd name="T21" fmla="*/ T20 w 61"/>
                  <a:gd name="T22" fmla="+- 0 15649 15599"/>
                  <a:gd name="T23" fmla="*/ 15649 h 60"/>
                  <a:gd name="T24" fmla="+- 0 10772 10711"/>
                  <a:gd name="T25" fmla="*/ T24 w 61"/>
                  <a:gd name="T26" fmla="+- 0 15628 15599"/>
                  <a:gd name="T27" fmla="*/ 15628 h 60"/>
                  <a:gd name="T28" fmla="+- 0 10769 10711"/>
                  <a:gd name="T29" fmla="*/ T28 w 61"/>
                  <a:gd name="T30" fmla="+- 0 15617 15599"/>
                  <a:gd name="T31" fmla="*/ 15617 h 60"/>
                  <a:gd name="T32" fmla="+- 0 10756 10711"/>
                  <a:gd name="T33" fmla="*/ T32 w 61"/>
                  <a:gd name="T34" fmla="+- 0 15603 15599"/>
                  <a:gd name="T35" fmla="*/ 15603 h 60"/>
                  <a:gd name="T36" fmla="+- 0 10731 10711"/>
                  <a:gd name="T37" fmla="*/ T36 w 61"/>
                  <a:gd name="T38" fmla="+- 0 15599 15599"/>
                  <a:gd name="T39" fmla="*/ 15599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" h="60">
                    <a:moveTo>
                      <a:pt x="20" y="0"/>
                    </a:moveTo>
                    <a:lnTo>
                      <a:pt x="5" y="13"/>
                    </a:lnTo>
                    <a:lnTo>
                      <a:pt x="0" y="37"/>
                    </a:lnTo>
                    <a:lnTo>
                      <a:pt x="11" y="53"/>
                    </a:lnTo>
                    <a:lnTo>
                      <a:pt x="34" y="60"/>
                    </a:lnTo>
                    <a:lnTo>
                      <a:pt x="53" y="50"/>
                    </a:lnTo>
                    <a:lnTo>
                      <a:pt x="61" y="29"/>
                    </a:lnTo>
                    <a:lnTo>
                      <a:pt x="58" y="18"/>
                    </a:lnTo>
                    <a:lnTo>
                      <a:pt x="45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E3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r-HR"/>
              </a:p>
            </p:txBody>
          </p:sp>
        </p:grp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47293"/>
              </p:ext>
            </p:extLst>
          </p:nvPr>
        </p:nvGraphicFramePr>
        <p:xfrm>
          <a:off x="798197" y="1763870"/>
          <a:ext cx="6491126" cy="4370796"/>
        </p:xfrm>
        <a:graphic>
          <a:graphicData uri="http://schemas.openxmlformats.org/drawingml/2006/table">
            <a:tbl>
              <a:tblPr firstRow="1" firstCol="1" bandRow="1"/>
              <a:tblGrid>
                <a:gridCol w="1316339">
                  <a:extLst>
                    <a:ext uri="{9D8B030D-6E8A-4147-A177-3AD203B41FA5}">
                      <a16:colId xmlns:a16="http://schemas.microsoft.com/office/drawing/2014/main" val="3726899316"/>
                    </a:ext>
                  </a:extLst>
                </a:gridCol>
                <a:gridCol w="497751">
                  <a:extLst>
                    <a:ext uri="{9D8B030D-6E8A-4147-A177-3AD203B41FA5}">
                      <a16:colId xmlns:a16="http://schemas.microsoft.com/office/drawing/2014/main" val="2969144510"/>
                    </a:ext>
                  </a:extLst>
                </a:gridCol>
                <a:gridCol w="485115">
                  <a:extLst>
                    <a:ext uri="{9D8B030D-6E8A-4147-A177-3AD203B41FA5}">
                      <a16:colId xmlns:a16="http://schemas.microsoft.com/office/drawing/2014/main" val="1355603904"/>
                    </a:ext>
                  </a:extLst>
                </a:gridCol>
                <a:gridCol w="510388">
                  <a:extLst>
                    <a:ext uri="{9D8B030D-6E8A-4147-A177-3AD203B41FA5}">
                      <a16:colId xmlns:a16="http://schemas.microsoft.com/office/drawing/2014/main" val="2335208401"/>
                    </a:ext>
                  </a:extLst>
                </a:gridCol>
                <a:gridCol w="497049">
                  <a:extLst>
                    <a:ext uri="{9D8B030D-6E8A-4147-A177-3AD203B41FA5}">
                      <a16:colId xmlns:a16="http://schemas.microsoft.com/office/drawing/2014/main" val="4114635856"/>
                    </a:ext>
                  </a:extLst>
                </a:gridCol>
                <a:gridCol w="497751">
                  <a:extLst>
                    <a:ext uri="{9D8B030D-6E8A-4147-A177-3AD203B41FA5}">
                      <a16:colId xmlns:a16="http://schemas.microsoft.com/office/drawing/2014/main" val="1915214312"/>
                    </a:ext>
                  </a:extLst>
                </a:gridCol>
                <a:gridCol w="497751">
                  <a:extLst>
                    <a:ext uri="{9D8B030D-6E8A-4147-A177-3AD203B41FA5}">
                      <a16:colId xmlns:a16="http://schemas.microsoft.com/office/drawing/2014/main" val="3976523127"/>
                    </a:ext>
                  </a:extLst>
                </a:gridCol>
                <a:gridCol w="497751">
                  <a:extLst>
                    <a:ext uri="{9D8B030D-6E8A-4147-A177-3AD203B41FA5}">
                      <a16:colId xmlns:a16="http://schemas.microsoft.com/office/drawing/2014/main" val="1982562782"/>
                    </a:ext>
                  </a:extLst>
                </a:gridCol>
                <a:gridCol w="497049">
                  <a:extLst>
                    <a:ext uri="{9D8B030D-6E8A-4147-A177-3AD203B41FA5}">
                      <a16:colId xmlns:a16="http://schemas.microsoft.com/office/drawing/2014/main" val="174589446"/>
                    </a:ext>
                  </a:extLst>
                </a:gridCol>
                <a:gridCol w="497751">
                  <a:extLst>
                    <a:ext uri="{9D8B030D-6E8A-4147-A177-3AD203B41FA5}">
                      <a16:colId xmlns:a16="http://schemas.microsoft.com/office/drawing/2014/main" val="1432946188"/>
                    </a:ext>
                  </a:extLst>
                </a:gridCol>
                <a:gridCol w="696431">
                  <a:extLst>
                    <a:ext uri="{9D8B030D-6E8A-4147-A177-3AD203B41FA5}">
                      <a16:colId xmlns:a16="http://schemas.microsoft.com/office/drawing/2014/main" val="2519198476"/>
                    </a:ext>
                  </a:extLst>
                </a:gridCol>
              </a:tblGrid>
              <a:tr h="3176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08-16.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878356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maj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-698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193312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Autocesta RI-ZG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-325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-371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-1.394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37060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Borovo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006416"/>
                  </a:ext>
                </a:extLst>
              </a:tr>
              <a:tr h="3176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Brodogradilište Kraljevica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752884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Brodosplit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-556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713599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Brodotrogir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997377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Croatia Airlines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-488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-957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25824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Croatia banka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163316"/>
                  </a:ext>
                </a:extLst>
              </a:tr>
              <a:tr h="2107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Croatia osiguranje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-695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26550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Đuro Đaković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139817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Hrvatska pošta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582206"/>
                  </a:ext>
                </a:extLst>
              </a:tr>
              <a:tr h="3176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Hrvatska poštanska banka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-630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-1.079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49613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HŽ Cargo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204507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HŽ infrastruktura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-838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-1.083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840739"/>
                  </a:ext>
                </a:extLst>
              </a:tr>
              <a:tr h="2857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HŽ putnički prijevoz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057969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-631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-1.508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-1.897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-1.418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-5.454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09790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IPK Osijek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976859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Petrokemija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-1.282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729652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Podravka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48032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Reg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Sunčani Hvar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4144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Marlene Med" panose="02000000000000000000" pitchFamily="50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>
                      <a:noFill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-500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-3.534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-1.799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-484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-1.658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-3.827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-3.527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-1.418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4D76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-16.868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35" marR="63635" marT="0" marB="0" anchor="ctr">
                    <a:lnL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6596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89323" y="4064562"/>
            <a:ext cx="1802921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1200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en-GB" sz="1200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Sistematizacija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izvješćima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poslovanja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javnih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društava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stranicama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Ministarstva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Ministarstva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državne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imovine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Izvješća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provedbi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Plana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imovinom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200" i="1" dirty="0" err="1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vlasništvu</a:t>
            </a:r>
            <a:r>
              <a:rPr lang="en-GB" sz="1200" i="1" dirty="0">
                <a:solidFill>
                  <a:srgbClr val="004D76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RH za 2015</a:t>
            </a:r>
            <a:endParaRPr lang="hr-HR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jo-fisc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jo-fiscus" id="{1613316A-BB1F-4A7D-9475-1F9F73070F63}" vid="{D61CF2EE-50C8-4263-A8DE-DAB01688D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bajo-fiscus</Template>
  <TotalTime>349</TotalTime>
  <Words>2176</Words>
  <Application>Microsoft Office PowerPoint</Application>
  <PresentationFormat>On-screen Show (4:3)</PresentationFormat>
  <Paragraphs>575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Marlene Med</vt:lpstr>
      <vt:lpstr>Marlene Reg</vt:lpstr>
      <vt:lpstr>Symbol</vt:lpstr>
      <vt:lpstr>Times New Roman</vt:lpstr>
      <vt:lpstr>Wingdings</vt:lpstr>
      <vt:lpstr>bajo-fiscus</vt:lpstr>
      <vt:lpstr>Uspješnost financijskog poslovanja poduzeća (trgovačkih društava)  u vlasništvu države</vt:lpstr>
      <vt:lpstr>Glavni cilj i izvori podataka</vt:lpstr>
      <vt:lpstr>Državna poduzeća</vt:lpstr>
      <vt:lpstr>Struktura državnog portfelja</vt:lpstr>
      <vt:lpstr>Veličina i struktura državnog portfelja</vt:lpstr>
      <vt:lpstr>Bruto rezultat poslovanja strateških trgovačkih društava iz državnog portfelja</vt:lpstr>
      <vt:lpstr>Bruto dobit trgovačkih društva u vlasništvu države od 2005. do 2016. je 29,5 mlrd. kn </vt:lpstr>
      <vt:lpstr>Obveze uplate dobiti/dividende trgovačkih društava u vlasništvu države u državni proračun</vt:lpstr>
      <vt:lpstr>Neto gubitak najvećih poduzeća u vlasništvu države od 2008. do 2016. (u mil. kn) je 16,8 mlrd. kn</vt:lpstr>
      <vt:lpstr>Neto gubitak najvećih poduzeća u vlasništvu države od 2008. do 2016. (u mil. kn) je 16,8 mlrd. kn</vt:lpstr>
      <vt:lpstr>Zaključak</vt:lpstr>
      <vt:lpstr>Zaključak – ključni problemi (1)</vt:lpstr>
      <vt:lpstr>Zaključak – ključni problemi (2)</vt:lpstr>
      <vt:lpstr>Zaključak – preporuke (1)</vt:lpstr>
      <vt:lpstr>Zaključak – preporuke (2)</vt:lpstr>
      <vt:lpstr>Prethodna izdanja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Fabris</dc:creator>
  <cp:lastModifiedBy>Martina Fabris</cp:lastModifiedBy>
  <cp:revision>58</cp:revision>
  <cp:lastPrinted>2017-09-04T10:05:24Z</cp:lastPrinted>
  <dcterms:created xsi:type="dcterms:W3CDTF">2017-09-01T19:26:25Z</dcterms:created>
  <dcterms:modified xsi:type="dcterms:W3CDTF">2017-12-18T06:40:06Z</dcterms:modified>
</cp:coreProperties>
</file>